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59" r:id="rId5"/>
    <p:sldId id="263" r:id="rId6"/>
    <p:sldId id="260" r:id="rId7"/>
    <p:sldId id="265" r:id="rId8"/>
    <p:sldId id="262" r:id="rId9"/>
    <p:sldId id="264" r:id="rId10"/>
    <p:sldId id="266" r:id="rId11"/>
    <p:sldId id="267" r:id="rId12"/>
    <p:sldId id="268" r:id="rId13"/>
    <p:sldId id="269" r:id="rId14"/>
    <p:sldId id="270" r:id="rId15"/>
    <p:sldId id="272" r:id="rId16"/>
    <p:sldId id="273" r:id="rId17"/>
    <p:sldId id="274" r:id="rId18"/>
    <p:sldId id="275" r:id="rId19"/>
    <p:sldId id="276" r:id="rId20"/>
    <p:sldId id="277" r:id="rId21"/>
    <p:sldId id="278" r:id="rId22"/>
    <p:sldId id="279" r:id="rId23"/>
    <p:sldId id="280" r:id="rId24"/>
    <p:sldId id="281" r:id="rId25"/>
    <p:sldId id="28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5501" autoAdjust="0"/>
  </p:normalViewPr>
  <p:slideViewPr>
    <p:cSldViewPr snapToGrid="0">
      <p:cViewPr>
        <p:scale>
          <a:sx n="48" d="100"/>
          <a:sy n="48" d="100"/>
        </p:scale>
        <p:origin x="-1506" y="-5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1F165C-42C7-4D35-9584-C3DBF705E11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AA99B27E-8986-486C-8FD9-8254F9058694}">
      <dgm:prSet/>
      <dgm:spPr/>
      <dgm:t>
        <a:bodyPr/>
        <a:lstStyle/>
        <a:p>
          <a:pPr rtl="0"/>
          <a:r>
            <a:rPr lang="en-US" dirty="0" smtClean="0"/>
            <a:t>The Kentucky Racing Health and Welfare Fund utilizes  6 methods to reduce the amount paid for medical invoices from medical providers:</a:t>
          </a:r>
          <a:endParaRPr lang="en-US" dirty="0"/>
        </a:p>
      </dgm:t>
    </dgm:pt>
    <dgm:pt modelId="{C779B4AC-7DF3-4B73-A72C-E83D3D97C72E}" type="parTrans" cxnId="{57E24CF6-411D-4BD3-A2FB-630620E3D7E3}">
      <dgm:prSet/>
      <dgm:spPr/>
      <dgm:t>
        <a:bodyPr/>
        <a:lstStyle/>
        <a:p>
          <a:endParaRPr lang="en-US"/>
        </a:p>
      </dgm:t>
    </dgm:pt>
    <dgm:pt modelId="{486116AD-7173-48DB-A706-933667002AC3}" type="sibTrans" cxnId="{57E24CF6-411D-4BD3-A2FB-630620E3D7E3}">
      <dgm:prSet/>
      <dgm:spPr/>
      <dgm:t>
        <a:bodyPr/>
        <a:lstStyle/>
        <a:p>
          <a:endParaRPr lang="en-US"/>
        </a:p>
      </dgm:t>
    </dgm:pt>
    <dgm:pt modelId="{CB362024-A1C6-4CD6-A322-453909409C5D}">
      <dgm:prSet/>
      <dgm:spPr/>
      <dgm:t>
        <a:bodyPr/>
        <a:lstStyle/>
        <a:p>
          <a:pPr rtl="0"/>
          <a:r>
            <a:rPr lang="en-US" smtClean="0"/>
            <a:t>Settlement offers sent via the fax machine.</a:t>
          </a:r>
          <a:endParaRPr lang="en-US"/>
        </a:p>
      </dgm:t>
    </dgm:pt>
    <dgm:pt modelId="{8F80CAB2-7A14-4605-8827-58A08558D0DD}" type="parTrans" cxnId="{D09A3B79-30EB-4F54-BFD3-0488FC8BCBB7}">
      <dgm:prSet/>
      <dgm:spPr/>
      <dgm:t>
        <a:bodyPr/>
        <a:lstStyle/>
        <a:p>
          <a:endParaRPr lang="en-US"/>
        </a:p>
      </dgm:t>
    </dgm:pt>
    <dgm:pt modelId="{57CE0D94-8B0F-446A-B5E8-706BA45C5F3D}" type="sibTrans" cxnId="{D09A3B79-30EB-4F54-BFD3-0488FC8BCBB7}">
      <dgm:prSet/>
      <dgm:spPr/>
      <dgm:t>
        <a:bodyPr/>
        <a:lstStyle/>
        <a:p>
          <a:endParaRPr lang="en-US"/>
        </a:p>
      </dgm:t>
    </dgm:pt>
    <dgm:pt modelId="{76951566-5672-4DC9-A65A-EF1CF9B474AC}">
      <dgm:prSet/>
      <dgm:spPr/>
      <dgm:t>
        <a:bodyPr/>
        <a:lstStyle/>
        <a:p>
          <a:pPr rtl="0"/>
          <a:r>
            <a:rPr lang="en-US" smtClean="0"/>
            <a:t>Automatic  savings from negotiated contractual agreements.</a:t>
          </a:r>
          <a:endParaRPr lang="en-US"/>
        </a:p>
      </dgm:t>
    </dgm:pt>
    <dgm:pt modelId="{DCB36256-C1CA-4EC2-8FA4-E697C8F34F7A}" type="parTrans" cxnId="{B8289AE9-82A5-4643-A8FA-1EDADBC9962A}">
      <dgm:prSet/>
      <dgm:spPr/>
      <dgm:t>
        <a:bodyPr/>
        <a:lstStyle/>
        <a:p>
          <a:endParaRPr lang="en-US"/>
        </a:p>
      </dgm:t>
    </dgm:pt>
    <dgm:pt modelId="{E046629E-CF68-478C-A398-0B40BD85FBE8}" type="sibTrans" cxnId="{B8289AE9-82A5-4643-A8FA-1EDADBC9962A}">
      <dgm:prSet/>
      <dgm:spPr/>
      <dgm:t>
        <a:bodyPr/>
        <a:lstStyle/>
        <a:p>
          <a:endParaRPr lang="en-US"/>
        </a:p>
      </dgm:t>
    </dgm:pt>
    <dgm:pt modelId="{979BD5A2-2802-43E0-A605-82C7159CB59B}">
      <dgm:prSet/>
      <dgm:spPr/>
      <dgm:t>
        <a:bodyPr/>
        <a:lstStyle/>
        <a:p>
          <a:pPr rtl="0"/>
          <a:r>
            <a:rPr lang="en-US" dirty="0" smtClean="0"/>
            <a:t>Guiding eligible clients to sign-up for Medicaid and Hospital Charity and Financial Assistance Programs and unadvertised physician assistance programs.</a:t>
          </a:r>
          <a:endParaRPr lang="en-US" dirty="0"/>
        </a:p>
      </dgm:t>
    </dgm:pt>
    <dgm:pt modelId="{A540675A-2AA3-4F7E-A712-BDE4F8746515}" type="parTrans" cxnId="{FF50FD78-07E3-443D-87A5-3DD49406D062}">
      <dgm:prSet/>
      <dgm:spPr/>
      <dgm:t>
        <a:bodyPr/>
        <a:lstStyle/>
        <a:p>
          <a:endParaRPr lang="en-US"/>
        </a:p>
      </dgm:t>
    </dgm:pt>
    <dgm:pt modelId="{E9E73D6E-0A20-419D-B06F-C674C73550D8}" type="sibTrans" cxnId="{FF50FD78-07E3-443D-87A5-3DD49406D062}">
      <dgm:prSet/>
      <dgm:spPr/>
      <dgm:t>
        <a:bodyPr/>
        <a:lstStyle/>
        <a:p>
          <a:endParaRPr lang="en-US"/>
        </a:p>
      </dgm:t>
    </dgm:pt>
    <dgm:pt modelId="{F47788BC-64E6-4412-9E88-9027544D6B5C}">
      <dgm:prSet/>
      <dgm:spPr/>
      <dgm:t>
        <a:bodyPr/>
        <a:lstStyle/>
        <a:p>
          <a:pPr rtl="0"/>
          <a:r>
            <a:rPr lang="en-US" dirty="0" smtClean="0"/>
            <a:t>Not paying hospital charges for clients who fail to sign-up for those programs.</a:t>
          </a:r>
          <a:endParaRPr lang="en-US" dirty="0"/>
        </a:p>
      </dgm:t>
    </dgm:pt>
    <dgm:pt modelId="{6E694A5D-C577-417D-AF8A-BED1909B5F71}" type="parTrans" cxnId="{0D0FE015-3FF9-43F0-B1F3-742F45515B2D}">
      <dgm:prSet/>
      <dgm:spPr/>
      <dgm:t>
        <a:bodyPr/>
        <a:lstStyle/>
        <a:p>
          <a:endParaRPr lang="en-US"/>
        </a:p>
      </dgm:t>
    </dgm:pt>
    <dgm:pt modelId="{BBC7ED99-5F2A-47D2-BD56-6AFC15F96A28}" type="sibTrans" cxnId="{0D0FE015-3FF9-43F0-B1F3-742F45515B2D}">
      <dgm:prSet/>
      <dgm:spPr/>
      <dgm:t>
        <a:bodyPr/>
        <a:lstStyle/>
        <a:p>
          <a:endParaRPr lang="en-US"/>
        </a:p>
      </dgm:t>
    </dgm:pt>
    <dgm:pt modelId="{15D821E0-B5BA-421E-A09C-9CFC3325F4E1}">
      <dgm:prSet/>
      <dgm:spPr/>
      <dgm:t>
        <a:bodyPr/>
        <a:lstStyle/>
        <a:p>
          <a:pPr rtl="0"/>
          <a:r>
            <a:rPr lang="en-US" dirty="0" smtClean="0"/>
            <a:t>Taking advantage of hospital uninsured discount rates.</a:t>
          </a:r>
          <a:endParaRPr lang="en-US" dirty="0"/>
        </a:p>
      </dgm:t>
    </dgm:pt>
    <dgm:pt modelId="{004E4495-6002-4128-A434-70DC2752795C}" type="parTrans" cxnId="{F0448FF1-599E-4D45-B789-FBFED0A43141}">
      <dgm:prSet/>
      <dgm:spPr/>
      <dgm:t>
        <a:bodyPr/>
        <a:lstStyle/>
        <a:p>
          <a:endParaRPr lang="en-US"/>
        </a:p>
      </dgm:t>
    </dgm:pt>
    <dgm:pt modelId="{D7779BC7-D7E1-4A1F-9F6F-C567AC4565C2}" type="sibTrans" cxnId="{F0448FF1-599E-4D45-B789-FBFED0A43141}">
      <dgm:prSet/>
      <dgm:spPr/>
      <dgm:t>
        <a:bodyPr/>
        <a:lstStyle/>
        <a:p>
          <a:endParaRPr lang="en-US"/>
        </a:p>
      </dgm:t>
    </dgm:pt>
    <dgm:pt modelId="{E330811B-0DB5-4744-A0E7-CD92D529AC92}">
      <dgm:prSet/>
      <dgm:spPr/>
      <dgm:t>
        <a:bodyPr/>
        <a:lstStyle/>
        <a:p>
          <a:pPr rtl="0"/>
          <a:r>
            <a:rPr lang="en-US" dirty="0" smtClean="0"/>
            <a:t>Taking advantage of facility and physician pre-payment discounts.</a:t>
          </a:r>
          <a:endParaRPr lang="en-US" dirty="0"/>
        </a:p>
      </dgm:t>
    </dgm:pt>
    <dgm:pt modelId="{713E1EB2-1920-4345-B5FA-53ED65E16CE2}" type="parTrans" cxnId="{05F5C754-706D-49B5-A04A-6436D5B12867}">
      <dgm:prSet/>
      <dgm:spPr/>
    </dgm:pt>
    <dgm:pt modelId="{5C04255A-587C-4437-A7CD-5107E211FD54}" type="sibTrans" cxnId="{05F5C754-706D-49B5-A04A-6436D5B12867}">
      <dgm:prSet/>
      <dgm:spPr/>
    </dgm:pt>
    <dgm:pt modelId="{57D7355E-0071-460E-81E2-35A8468E3E03}" type="pres">
      <dgm:prSet presAssocID="{631F165C-42C7-4D35-9584-C3DBF705E11D}" presName="linearFlow" presStyleCnt="0">
        <dgm:presLayoutVars>
          <dgm:dir/>
          <dgm:animLvl val="lvl"/>
          <dgm:resizeHandles val="exact"/>
        </dgm:presLayoutVars>
      </dgm:prSet>
      <dgm:spPr/>
      <dgm:t>
        <a:bodyPr/>
        <a:lstStyle/>
        <a:p>
          <a:endParaRPr lang="en-US"/>
        </a:p>
      </dgm:t>
    </dgm:pt>
    <dgm:pt modelId="{C8D074AD-3E8B-4E37-84C1-2C01548BFBF9}" type="pres">
      <dgm:prSet presAssocID="{AA99B27E-8986-486C-8FD9-8254F9058694}" presName="composite" presStyleCnt="0"/>
      <dgm:spPr/>
    </dgm:pt>
    <dgm:pt modelId="{65F6B860-57FC-419D-A584-C8CE4117799C}" type="pres">
      <dgm:prSet presAssocID="{AA99B27E-8986-486C-8FD9-8254F9058694}" presName="parentText" presStyleLbl="alignNode1" presStyleIdx="0" presStyleCnt="1" custLinFactNeighborY="-16185">
        <dgm:presLayoutVars>
          <dgm:chMax val="1"/>
          <dgm:bulletEnabled val="1"/>
        </dgm:presLayoutVars>
      </dgm:prSet>
      <dgm:spPr/>
      <dgm:t>
        <a:bodyPr/>
        <a:lstStyle/>
        <a:p>
          <a:endParaRPr lang="en-US"/>
        </a:p>
      </dgm:t>
    </dgm:pt>
    <dgm:pt modelId="{5721772A-571E-4777-ADD4-076F8EDEF5BB}" type="pres">
      <dgm:prSet presAssocID="{AA99B27E-8986-486C-8FD9-8254F9058694}" presName="descendantText" presStyleLbl="alignAcc1" presStyleIdx="0" presStyleCnt="1" custScaleX="95385" custScaleY="150665">
        <dgm:presLayoutVars>
          <dgm:bulletEnabled val="1"/>
        </dgm:presLayoutVars>
      </dgm:prSet>
      <dgm:spPr/>
      <dgm:t>
        <a:bodyPr/>
        <a:lstStyle/>
        <a:p>
          <a:endParaRPr lang="en-US"/>
        </a:p>
      </dgm:t>
    </dgm:pt>
  </dgm:ptLst>
  <dgm:cxnLst>
    <dgm:cxn modelId="{57E24CF6-411D-4BD3-A2FB-630620E3D7E3}" srcId="{631F165C-42C7-4D35-9584-C3DBF705E11D}" destId="{AA99B27E-8986-486C-8FD9-8254F9058694}" srcOrd="0" destOrd="0" parTransId="{C779B4AC-7DF3-4B73-A72C-E83D3D97C72E}" sibTransId="{486116AD-7173-48DB-A706-933667002AC3}"/>
    <dgm:cxn modelId="{FF50FD78-07E3-443D-87A5-3DD49406D062}" srcId="{AA99B27E-8986-486C-8FD9-8254F9058694}" destId="{979BD5A2-2802-43E0-A605-82C7159CB59B}" srcOrd="2" destOrd="0" parTransId="{A540675A-2AA3-4F7E-A712-BDE4F8746515}" sibTransId="{E9E73D6E-0A20-419D-B06F-C674C73550D8}"/>
    <dgm:cxn modelId="{0D0FE015-3FF9-43F0-B1F3-742F45515B2D}" srcId="{AA99B27E-8986-486C-8FD9-8254F9058694}" destId="{F47788BC-64E6-4412-9E88-9027544D6B5C}" srcOrd="3" destOrd="0" parTransId="{6E694A5D-C577-417D-AF8A-BED1909B5F71}" sibTransId="{BBC7ED99-5F2A-47D2-BD56-6AFC15F96A28}"/>
    <dgm:cxn modelId="{EC8828E0-397C-42A5-97DC-37C46C414371}" type="presOf" srcId="{631F165C-42C7-4D35-9584-C3DBF705E11D}" destId="{57D7355E-0071-460E-81E2-35A8468E3E03}" srcOrd="0" destOrd="0" presId="urn:microsoft.com/office/officeart/2005/8/layout/chevron2"/>
    <dgm:cxn modelId="{AAB5D0F5-8971-49B6-A41B-83DD423C5BB9}" type="presOf" srcId="{76951566-5672-4DC9-A65A-EF1CF9B474AC}" destId="{5721772A-571E-4777-ADD4-076F8EDEF5BB}" srcOrd="0" destOrd="1" presId="urn:microsoft.com/office/officeart/2005/8/layout/chevron2"/>
    <dgm:cxn modelId="{CE1EE972-BCCB-469D-A399-51F845AD029E}" type="presOf" srcId="{15D821E0-B5BA-421E-A09C-9CFC3325F4E1}" destId="{5721772A-571E-4777-ADD4-076F8EDEF5BB}" srcOrd="0" destOrd="5" presId="urn:microsoft.com/office/officeart/2005/8/layout/chevron2"/>
    <dgm:cxn modelId="{7F8488DA-8A8F-4E41-ADC7-A5EA49733AD9}" type="presOf" srcId="{CB362024-A1C6-4CD6-A322-453909409C5D}" destId="{5721772A-571E-4777-ADD4-076F8EDEF5BB}" srcOrd="0" destOrd="0" presId="urn:microsoft.com/office/officeart/2005/8/layout/chevron2"/>
    <dgm:cxn modelId="{830DB8DE-2835-47DC-8C46-AD8FC8A11D4F}" type="presOf" srcId="{E330811B-0DB5-4744-A0E7-CD92D529AC92}" destId="{5721772A-571E-4777-ADD4-076F8EDEF5BB}" srcOrd="0" destOrd="4" presId="urn:microsoft.com/office/officeart/2005/8/layout/chevron2"/>
    <dgm:cxn modelId="{C9163C1A-E00A-47A9-A3A2-6AF541B73FF0}" type="presOf" srcId="{F47788BC-64E6-4412-9E88-9027544D6B5C}" destId="{5721772A-571E-4777-ADD4-076F8EDEF5BB}" srcOrd="0" destOrd="3" presId="urn:microsoft.com/office/officeart/2005/8/layout/chevron2"/>
    <dgm:cxn modelId="{05F5C754-706D-49B5-A04A-6436D5B12867}" srcId="{AA99B27E-8986-486C-8FD9-8254F9058694}" destId="{E330811B-0DB5-4744-A0E7-CD92D529AC92}" srcOrd="4" destOrd="0" parTransId="{713E1EB2-1920-4345-B5FA-53ED65E16CE2}" sibTransId="{5C04255A-587C-4437-A7CD-5107E211FD54}"/>
    <dgm:cxn modelId="{F0448FF1-599E-4D45-B789-FBFED0A43141}" srcId="{AA99B27E-8986-486C-8FD9-8254F9058694}" destId="{15D821E0-B5BA-421E-A09C-9CFC3325F4E1}" srcOrd="5" destOrd="0" parTransId="{004E4495-6002-4128-A434-70DC2752795C}" sibTransId="{D7779BC7-D7E1-4A1F-9F6F-C567AC4565C2}"/>
    <dgm:cxn modelId="{0D8679B5-5B1D-4CFA-B915-0EB8A646C6F2}" type="presOf" srcId="{979BD5A2-2802-43E0-A605-82C7159CB59B}" destId="{5721772A-571E-4777-ADD4-076F8EDEF5BB}" srcOrd="0" destOrd="2" presId="urn:microsoft.com/office/officeart/2005/8/layout/chevron2"/>
    <dgm:cxn modelId="{D09A3B79-30EB-4F54-BFD3-0488FC8BCBB7}" srcId="{AA99B27E-8986-486C-8FD9-8254F9058694}" destId="{CB362024-A1C6-4CD6-A322-453909409C5D}" srcOrd="0" destOrd="0" parTransId="{8F80CAB2-7A14-4605-8827-58A08558D0DD}" sibTransId="{57CE0D94-8B0F-446A-B5E8-706BA45C5F3D}"/>
    <dgm:cxn modelId="{F92BA953-6DA9-4AE8-A166-5206584F43A8}" type="presOf" srcId="{AA99B27E-8986-486C-8FD9-8254F9058694}" destId="{65F6B860-57FC-419D-A584-C8CE4117799C}" srcOrd="0" destOrd="0" presId="urn:microsoft.com/office/officeart/2005/8/layout/chevron2"/>
    <dgm:cxn modelId="{B8289AE9-82A5-4643-A8FA-1EDADBC9962A}" srcId="{AA99B27E-8986-486C-8FD9-8254F9058694}" destId="{76951566-5672-4DC9-A65A-EF1CF9B474AC}" srcOrd="1" destOrd="0" parTransId="{DCB36256-C1CA-4EC2-8FA4-E697C8F34F7A}" sibTransId="{E046629E-CF68-478C-A398-0B40BD85FBE8}"/>
    <dgm:cxn modelId="{5996007D-69CF-4FA2-A54C-B5E87811EE4D}" type="presParOf" srcId="{57D7355E-0071-460E-81E2-35A8468E3E03}" destId="{C8D074AD-3E8B-4E37-84C1-2C01548BFBF9}" srcOrd="0" destOrd="0" presId="urn:microsoft.com/office/officeart/2005/8/layout/chevron2"/>
    <dgm:cxn modelId="{0F451919-2C51-410C-A4CD-5736C3CBD2E8}" type="presParOf" srcId="{C8D074AD-3E8B-4E37-84C1-2C01548BFBF9}" destId="{65F6B860-57FC-419D-A584-C8CE4117799C}" srcOrd="0" destOrd="0" presId="urn:microsoft.com/office/officeart/2005/8/layout/chevron2"/>
    <dgm:cxn modelId="{C39CA95A-AC52-449B-8F6D-615B296FB832}" type="presParOf" srcId="{C8D074AD-3E8B-4E37-84C1-2C01548BFBF9}" destId="{5721772A-571E-4777-ADD4-076F8EDEF5B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E23871-DC19-4095-82B8-CE941DC3AE44}"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F38C0E3D-B69A-454A-9A44-C6B1004DF65D}">
      <dgm:prSet/>
      <dgm:spPr/>
      <dgm:t>
        <a:bodyPr/>
        <a:lstStyle/>
        <a:p>
          <a:pPr rtl="0"/>
          <a:r>
            <a:rPr lang="en-US" dirty="0" smtClean="0"/>
            <a:t>All lumped together we call this program the Cost Shifting Campaign.</a:t>
          </a:r>
          <a:endParaRPr lang="en-US" dirty="0"/>
        </a:p>
      </dgm:t>
    </dgm:pt>
    <dgm:pt modelId="{2F56BB5C-3FAC-4518-BE81-E7555B6EA0E8}" type="parTrans" cxnId="{EAF19B6A-4217-4047-A99E-0DB45D32BD2A}">
      <dgm:prSet/>
      <dgm:spPr/>
      <dgm:t>
        <a:bodyPr/>
        <a:lstStyle/>
        <a:p>
          <a:endParaRPr lang="en-US"/>
        </a:p>
      </dgm:t>
    </dgm:pt>
    <dgm:pt modelId="{1CA327BC-E2F0-48A4-88EE-85AB781C1B2A}" type="sibTrans" cxnId="{EAF19B6A-4217-4047-A99E-0DB45D32BD2A}">
      <dgm:prSet/>
      <dgm:spPr/>
      <dgm:t>
        <a:bodyPr/>
        <a:lstStyle/>
        <a:p>
          <a:endParaRPr lang="en-US"/>
        </a:p>
      </dgm:t>
    </dgm:pt>
    <dgm:pt modelId="{CB946640-9BCC-4FED-AB42-1A266E224546}">
      <dgm:prSet/>
      <dgm:spPr/>
      <dgm:t>
        <a:bodyPr/>
        <a:lstStyle/>
        <a:p>
          <a:pPr rtl="0"/>
          <a:r>
            <a:rPr lang="en-US" smtClean="0"/>
            <a:t>Since May 1997 it has produced for the Fund trackable savings of </a:t>
          </a:r>
          <a:endParaRPr lang="en-US"/>
        </a:p>
      </dgm:t>
    </dgm:pt>
    <dgm:pt modelId="{4A2CD7DE-F5FA-4739-9867-7292A3309D59}" type="parTrans" cxnId="{9FEB9615-4DE2-443B-A6A6-E3EF28E29C58}">
      <dgm:prSet/>
      <dgm:spPr/>
      <dgm:t>
        <a:bodyPr/>
        <a:lstStyle/>
        <a:p>
          <a:endParaRPr lang="en-US"/>
        </a:p>
      </dgm:t>
    </dgm:pt>
    <dgm:pt modelId="{7F64F5E5-4B04-480A-A21F-3F79DD3DFE81}" type="sibTrans" cxnId="{9FEB9615-4DE2-443B-A6A6-E3EF28E29C58}">
      <dgm:prSet/>
      <dgm:spPr/>
      <dgm:t>
        <a:bodyPr/>
        <a:lstStyle/>
        <a:p>
          <a:endParaRPr lang="en-US"/>
        </a:p>
      </dgm:t>
    </dgm:pt>
    <dgm:pt modelId="{2CE9A5B9-C29B-4EC4-8AA8-9C920E463509}">
      <dgm:prSet/>
      <dgm:spPr/>
      <dgm:t>
        <a:bodyPr/>
        <a:lstStyle/>
        <a:p>
          <a:pPr rtl="0"/>
          <a:r>
            <a:rPr lang="en-US" smtClean="0"/>
            <a:t>$11.9 million</a:t>
          </a:r>
          <a:endParaRPr lang="en-US"/>
        </a:p>
      </dgm:t>
    </dgm:pt>
    <dgm:pt modelId="{DA39BE4E-D33A-494C-828D-9CEBEC1C163D}" type="parTrans" cxnId="{F18672E0-8A37-44B6-AEBD-BC3A2B8000DA}">
      <dgm:prSet/>
      <dgm:spPr/>
      <dgm:t>
        <a:bodyPr/>
        <a:lstStyle/>
        <a:p>
          <a:endParaRPr lang="en-US"/>
        </a:p>
      </dgm:t>
    </dgm:pt>
    <dgm:pt modelId="{57BD1A1F-B8D4-4A24-90A2-C728BCB346FA}" type="sibTrans" cxnId="{F18672E0-8A37-44B6-AEBD-BC3A2B8000DA}">
      <dgm:prSet/>
      <dgm:spPr/>
      <dgm:t>
        <a:bodyPr/>
        <a:lstStyle/>
        <a:p>
          <a:endParaRPr lang="en-US"/>
        </a:p>
      </dgm:t>
    </dgm:pt>
    <dgm:pt modelId="{559FAEF3-4CBD-48B1-A842-388FEF4052A9}">
      <dgm:prSet/>
      <dgm:spPr/>
      <dgm:t>
        <a:bodyPr/>
        <a:lstStyle/>
        <a:p>
          <a:pPr rtl="0"/>
          <a:r>
            <a:rPr lang="en-US" b="1" dirty="0" smtClean="0"/>
            <a:t>(But who’s  keeping score?)</a:t>
          </a:r>
          <a:endParaRPr lang="en-US" dirty="0"/>
        </a:p>
      </dgm:t>
    </dgm:pt>
    <dgm:pt modelId="{8C390FAE-675F-4E1F-9441-FDB737C36B39}" type="parTrans" cxnId="{69F4D919-A2DF-4667-99C1-75232DB2D2AE}">
      <dgm:prSet/>
      <dgm:spPr/>
      <dgm:t>
        <a:bodyPr/>
        <a:lstStyle/>
        <a:p>
          <a:endParaRPr lang="en-US"/>
        </a:p>
      </dgm:t>
    </dgm:pt>
    <dgm:pt modelId="{70BE19D1-72E4-4DFF-A6C5-867D419CC96D}" type="sibTrans" cxnId="{69F4D919-A2DF-4667-99C1-75232DB2D2AE}">
      <dgm:prSet/>
      <dgm:spPr/>
      <dgm:t>
        <a:bodyPr/>
        <a:lstStyle/>
        <a:p>
          <a:endParaRPr lang="en-US"/>
        </a:p>
      </dgm:t>
    </dgm:pt>
    <dgm:pt modelId="{4F1D58AC-D308-4182-9CF7-4725A8247DD1}">
      <dgm:prSet/>
      <dgm:spPr/>
      <dgm:t>
        <a:bodyPr/>
        <a:lstStyle/>
        <a:p>
          <a:pPr rtl="0"/>
          <a:endParaRPr lang="en-US"/>
        </a:p>
      </dgm:t>
    </dgm:pt>
    <dgm:pt modelId="{4D8BE875-E10C-4BEB-8FAE-4CCB757694B8}" type="parTrans" cxnId="{78236559-C501-44D8-B56E-0B5B8E700286}">
      <dgm:prSet/>
      <dgm:spPr/>
      <dgm:t>
        <a:bodyPr/>
        <a:lstStyle/>
        <a:p>
          <a:endParaRPr lang="en-US"/>
        </a:p>
      </dgm:t>
    </dgm:pt>
    <dgm:pt modelId="{CBFC8F2E-2C8D-477E-B81B-FE96D16356A9}" type="sibTrans" cxnId="{78236559-C501-44D8-B56E-0B5B8E700286}">
      <dgm:prSet/>
      <dgm:spPr/>
      <dgm:t>
        <a:bodyPr/>
        <a:lstStyle/>
        <a:p>
          <a:endParaRPr lang="en-US"/>
        </a:p>
      </dgm:t>
    </dgm:pt>
    <dgm:pt modelId="{B6D62138-C0D2-4715-815C-7D8918620D2C}" type="pres">
      <dgm:prSet presAssocID="{06E23871-DC19-4095-82B8-CE941DC3AE44}" presName="matrix" presStyleCnt="0">
        <dgm:presLayoutVars>
          <dgm:chMax val="1"/>
          <dgm:dir/>
          <dgm:resizeHandles val="exact"/>
        </dgm:presLayoutVars>
      </dgm:prSet>
      <dgm:spPr/>
      <dgm:t>
        <a:bodyPr/>
        <a:lstStyle/>
        <a:p>
          <a:endParaRPr lang="en-US"/>
        </a:p>
      </dgm:t>
    </dgm:pt>
    <dgm:pt modelId="{D8987D3A-DE6D-4694-8E3F-6FA2C09310E3}" type="pres">
      <dgm:prSet presAssocID="{06E23871-DC19-4095-82B8-CE941DC3AE44}" presName="diamond" presStyleLbl="bgShp" presStyleIdx="0" presStyleCnt="1" custScaleX="86087" custScaleY="83164" custLinFactNeighborX="156" custLinFactNeighborY="-7083"/>
      <dgm:spPr/>
    </dgm:pt>
    <dgm:pt modelId="{ABA2EB69-0F7C-47D7-BE9A-04F5107C3964}" type="pres">
      <dgm:prSet presAssocID="{06E23871-DC19-4095-82B8-CE941DC3AE44}" presName="quad1" presStyleLbl="node1" presStyleIdx="0" presStyleCnt="4" custLinFactNeighborX="-399" custLinFactNeighborY="-19177">
        <dgm:presLayoutVars>
          <dgm:chMax val="0"/>
          <dgm:chPref val="0"/>
          <dgm:bulletEnabled val="1"/>
        </dgm:presLayoutVars>
      </dgm:prSet>
      <dgm:spPr/>
      <dgm:t>
        <a:bodyPr/>
        <a:lstStyle/>
        <a:p>
          <a:endParaRPr lang="en-US"/>
        </a:p>
      </dgm:t>
    </dgm:pt>
    <dgm:pt modelId="{B45F08EE-9DA0-4F19-B514-565710B9FEDE}" type="pres">
      <dgm:prSet presAssocID="{06E23871-DC19-4095-82B8-CE941DC3AE44}" presName="quad2" presStyleLbl="node1" presStyleIdx="1" presStyleCnt="4" custLinFactNeighborX="-799" custLinFactNeighborY="-19177">
        <dgm:presLayoutVars>
          <dgm:chMax val="0"/>
          <dgm:chPref val="0"/>
          <dgm:bulletEnabled val="1"/>
        </dgm:presLayoutVars>
      </dgm:prSet>
      <dgm:spPr/>
      <dgm:t>
        <a:bodyPr/>
        <a:lstStyle/>
        <a:p>
          <a:endParaRPr lang="en-US"/>
        </a:p>
      </dgm:t>
    </dgm:pt>
    <dgm:pt modelId="{3B208498-8A97-466A-9EEF-8A2CD1419318}" type="pres">
      <dgm:prSet presAssocID="{06E23871-DC19-4095-82B8-CE941DC3AE44}" presName="quad3" presStyleLbl="node1" presStyleIdx="2" presStyleCnt="4" custLinFactNeighborX="1998" custLinFactNeighborY="-15981">
        <dgm:presLayoutVars>
          <dgm:chMax val="0"/>
          <dgm:chPref val="0"/>
          <dgm:bulletEnabled val="1"/>
        </dgm:presLayoutVars>
      </dgm:prSet>
      <dgm:spPr/>
      <dgm:t>
        <a:bodyPr/>
        <a:lstStyle/>
        <a:p>
          <a:endParaRPr lang="en-US"/>
        </a:p>
      </dgm:t>
    </dgm:pt>
    <dgm:pt modelId="{3A5E9B54-2DB9-4603-8480-300783E92DA0}" type="pres">
      <dgm:prSet presAssocID="{06E23871-DC19-4095-82B8-CE941DC3AE44}" presName="quad4" presStyleLbl="node1" presStyleIdx="3" presStyleCnt="4" custLinFactNeighborX="400" custLinFactNeighborY="-16380">
        <dgm:presLayoutVars>
          <dgm:chMax val="0"/>
          <dgm:chPref val="0"/>
          <dgm:bulletEnabled val="1"/>
        </dgm:presLayoutVars>
      </dgm:prSet>
      <dgm:spPr/>
      <dgm:t>
        <a:bodyPr/>
        <a:lstStyle/>
        <a:p>
          <a:endParaRPr lang="en-US"/>
        </a:p>
      </dgm:t>
    </dgm:pt>
  </dgm:ptLst>
  <dgm:cxnLst>
    <dgm:cxn modelId="{EAF19B6A-4217-4047-A99E-0DB45D32BD2A}" srcId="{06E23871-DC19-4095-82B8-CE941DC3AE44}" destId="{F38C0E3D-B69A-454A-9A44-C6B1004DF65D}" srcOrd="0" destOrd="0" parTransId="{2F56BB5C-3FAC-4518-BE81-E7555B6EA0E8}" sibTransId="{1CA327BC-E2F0-48A4-88EE-85AB781C1B2A}"/>
    <dgm:cxn modelId="{9FEB9615-4DE2-443B-A6A6-E3EF28E29C58}" srcId="{06E23871-DC19-4095-82B8-CE941DC3AE44}" destId="{CB946640-9BCC-4FED-AB42-1A266E224546}" srcOrd="1" destOrd="0" parTransId="{4A2CD7DE-F5FA-4739-9867-7292A3309D59}" sibTransId="{7F64F5E5-4B04-480A-A21F-3F79DD3DFE81}"/>
    <dgm:cxn modelId="{69F4D919-A2DF-4667-99C1-75232DB2D2AE}" srcId="{06E23871-DC19-4095-82B8-CE941DC3AE44}" destId="{559FAEF3-4CBD-48B1-A842-388FEF4052A9}" srcOrd="3" destOrd="0" parTransId="{8C390FAE-675F-4E1F-9441-FDB737C36B39}" sibTransId="{70BE19D1-72E4-4DFF-A6C5-867D419CC96D}"/>
    <dgm:cxn modelId="{E20E3926-BB05-4AC3-BB59-AE108CBC5B22}" type="presOf" srcId="{CB946640-9BCC-4FED-AB42-1A266E224546}" destId="{B45F08EE-9DA0-4F19-B514-565710B9FEDE}" srcOrd="0" destOrd="0" presId="urn:microsoft.com/office/officeart/2005/8/layout/matrix3"/>
    <dgm:cxn modelId="{F3560342-A50A-4682-89D3-93B709224CBF}" type="presOf" srcId="{559FAEF3-4CBD-48B1-A842-388FEF4052A9}" destId="{3A5E9B54-2DB9-4603-8480-300783E92DA0}" srcOrd="0" destOrd="0" presId="urn:microsoft.com/office/officeart/2005/8/layout/matrix3"/>
    <dgm:cxn modelId="{78236559-C501-44D8-B56E-0B5B8E700286}" srcId="{06E23871-DC19-4095-82B8-CE941DC3AE44}" destId="{4F1D58AC-D308-4182-9CF7-4725A8247DD1}" srcOrd="4" destOrd="0" parTransId="{4D8BE875-E10C-4BEB-8FAE-4CCB757694B8}" sibTransId="{CBFC8F2E-2C8D-477E-B81B-FE96D16356A9}"/>
    <dgm:cxn modelId="{D3CBB9EA-53DD-41E9-81C9-AEAFC8EE8C2A}" type="presOf" srcId="{2CE9A5B9-C29B-4EC4-8AA8-9C920E463509}" destId="{3B208498-8A97-466A-9EEF-8A2CD1419318}" srcOrd="0" destOrd="0" presId="urn:microsoft.com/office/officeart/2005/8/layout/matrix3"/>
    <dgm:cxn modelId="{CFC7C581-F2EE-4BF4-880A-F2A0C83C68E0}" type="presOf" srcId="{F38C0E3D-B69A-454A-9A44-C6B1004DF65D}" destId="{ABA2EB69-0F7C-47D7-BE9A-04F5107C3964}" srcOrd="0" destOrd="0" presId="urn:microsoft.com/office/officeart/2005/8/layout/matrix3"/>
    <dgm:cxn modelId="{F18672E0-8A37-44B6-AEBD-BC3A2B8000DA}" srcId="{06E23871-DC19-4095-82B8-CE941DC3AE44}" destId="{2CE9A5B9-C29B-4EC4-8AA8-9C920E463509}" srcOrd="2" destOrd="0" parTransId="{DA39BE4E-D33A-494C-828D-9CEBEC1C163D}" sibTransId="{57BD1A1F-B8D4-4A24-90A2-C728BCB346FA}"/>
    <dgm:cxn modelId="{0D16F41C-9B06-4052-A857-46021142DD3B}" type="presOf" srcId="{06E23871-DC19-4095-82B8-CE941DC3AE44}" destId="{B6D62138-C0D2-4715-815C-7D8918620D2C}" srcOrd="0" destOrd="0" presId="urn:microsoft.com/office/officeart/2005/8/layout/matrix3"/>
    <dgm:cxn modelId="{9800265C-7503-4C13-B71B-D2171398475D}" type="presParOf" srcId="{B6D62138-C0D2-4715-815C-7D8918620D2C}" destId="{D8987D3A-DE6D-4694-8E3F-6FA2C09310E3}" srcOrd="0" destOrd="0" presId="urn:microsoft.com/office/officeart/2005/8/layout/matrix3"/>
    <dgm:cxn modelId="{0FFC62EE-BECC-4669-AC90-FF6ADC84ADA0}" type="presParOf" srcId="{B6D62138-C0D2-4715-815C-7D8918620D2C}" destId="{ABA2EB69-0F7C-47D7-BE9A-04F5107C3964}" srcOrd="1" destOrd="0" presId="urn:microsoft.com/office/officeart/2005/8/layout/matrix3"/>
    <dgm:cxn modelId="{02FA9E18-F49C-4948-9DFC-543E362BBCDC}" type="presParOf" srcId="{B6D62138-C0D2-4715-815C-7D8918620D2C}" destId="{B45F08EE-9DA0-4F19-B514-565710B9FEDE}" srcOrd="2" destOrd="0" presId="urn:microsoft.com/office/officeart/2005/8/layout/matrix3"/>
    <dgm:cxn modelId="{DD70A673-7BB7-476D-9488-5EA3E23A8CBF}" type="presParOf" srcId="{B6D62138-C0D2-4715-815C-7D8918620D2C}" destId="{3B208498-8A97-466A-9EEF-8A2CD1419318}" srcOrd="3" destOrd="0" presId="urn:microsoft.com/office/officeart/2005/8/layout/matrix3"/>
    <dgm:cxn modelId="{702FABA3-A259-4FCF-B402-7B9CA712C7D1}" type="presParOf" srcId="{B6D62138-C0D2-4715-815C-7D8918620D2C}" destId="{3A5E9B54-2DB9-4603-8480-300783E92DA0}"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6B860-57FC-419D-A584-C8CE4117799C}">
      <dsp:nvSpPr>
        <dsp:cNvPr id="0" name=""/>
        <dsp:cNvSpPr/>
      </dsp:nvSpPr>
      <dsp:spPr>
        <a:xfrm rot="5400000">
          <a:off x="-763329" y="880012"/>
          <a:ext cx="5582538" cy="3907776"/>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kern="1200" dirty="0" smtClean="0"/>
            <a:t>The Kentucky Racing Health and Welfare Fund utilizes  6 methods to reduce the amount paid for medical invoices from medical providers:</a:t>
          </a:r>
          <a:endParaRPr lang="en-US" sz="2300" kern="1200" dirty="0"/>
        </a:p>
      </dsp:txBody>
      <dsp:txXfrm rot="-5400000">
        <a:off x="74052" y="1996519"/>
        <a:ext cx="3907776" cy="1674762"/>
      </dsp:txXfrm>
    </dsp:sp>
    <dsp:sp modelId="{5721772A-571E-4777-ADD4-076F8EDEF5BB}">
      <dsp:nvSpPr>
        <dsp:cNvPr id="0" name=""/>
        <dsp:cNvSpPr/>
      </dsp:nvSpPr>
      <dsp:spPr>
        <a:xfrm rot="5400000">
          <a:off x="4457417" y="-300550"/>
          <a:ext cx="5467105" cy="6122080"/>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rtl="0">
            <a:lnSpc>
              <a:spcPct val="90000"/>
            </a:lnSpc>
            <a:spcBef>
              <a:spcPct val="0"/>
            </a:spcBef>
            <a:spcAft>
              <a:spcPct val="15000"/>
            </a:spcAft>
            <a:buChar char="••"/>
          </a:pPr>
          <a:r>
            <a:rPr lang="en-US" sz="2200" kern="1200" smtClean="0"/>
            <a:t>Settlement offers sent via the fax machine.</a:t>
          </a:r>
          <a:endParaRPr lang="en-US" sz="2200" kern="1200"/>
        </a:p>
        <a:p>
          <a:pPr marL="228600" lvl="1" indent="-228600" algn="l" defTabSz="977900" rtl="0">
            <a:lnSpc>
              <a:spcPct val="90000"/>
            </a:lnSpc>
            <a:spcBef>
              <a:spcPct val="0"/>
            </a:spcBef>
            <a:spcAft>
              <a:spcPct val="15000"/>
            </a:spcAft>
            <a:buChar char="••"/>
          </a:pPr>
          <a:r>
            <a:rPr lang="en-US" sz="2200" kern="1200" smtClean="0"/>
            <a:t>Automatic  savings from negotiated contractual agreements.</a:t>
          </a:r>
          <a:endParaRPr lang="en-US" sz="2200" kern="1200"/>
        </a:p>
        <a:p>
          <a:pPr marL="228600" lvl="1" indent="-228600" algn="l" defTabSz="977900" rtl="0">
            <a:lnSpc>
              <a:spcPct val="90000"/>
            </a:lnSpc>
            <a:spcBef>
              <a:spcPct val="0"/>
            </a:spcBef>
            <a:spcAft>
              <a:spcPct val="15000"/>
            </a:spcAft>
            <a:buChar char="••"/>
          </a:pPr>
          <a:r>
            <a:rPr lang="en-US" sz="2200" kern="1200" dirty="0" smtClean="0"/>
            <a:t>Guiding eligible clients to sign-up for Medicaid and Hospital Charity and Financial Assistance Programs and unadvertised physician assistance programs.</a:t>
          </a:r>
          <a:endParaRPr lang="en-US" sz="2200" kern="1200" dirty="0"/>
        </a:p>
        <a:p>
          <a:pPr marL="228600" lvl="1" indent="-228600" algn="l" defTabSz="977900" rtl="0">
            <a:lnSpc>
              <a:spcPct val="90000"/>
            </a:lnSpc>
            <a:spcBef>
              <a:spcPct val="0"/>
            </a:spcBef>
            <a:spcAft>
              <a:spcPct val="15000"/>
            </a:spcAft>
            <a:buChar char="••"/>
          </a:pPr>
          <a:r>
            <a:rPr lang="en-US" sz="2200" kern="1200" dirty="0" smtClean="0"/>
            <a:t>Not paying hospital charges for clients who fail to sign-up for those programs.</a:t>
          </a:r>
          <a:endParaRPr lang="en-US" sz="2200" kern="1200" dirty="0"/>
        </a:p>
        <a:p>
          <a:pPr marL="228600" lvl="1" indent="-228600" algn="l" defTabSz="977900" rtl="0">
            <a:lnSpc>
              <a:spcPct val="90000"/>
            </a:lnSpc>
            <a:spcBef>
              <a:spcPct val="0"/>
            </a:spcBef>
            <a:spcAft>
              <a:spcPct val="15000"/>
            </a:spcAft>
            <a:buChar char="••"/>
          </a:pPr>
          <a:r>
            <a:rPr lang="en-US" sz="2200" kern="1200" dirty="0" smtClean="0"/>
            <a:t>Taking advantage of facility and physician pre-payment discounts.</a:t>
          </a:r>
          <a:endParaRPr lang="en-US" sz="2200" kern="1200" dirty="0"/>
        </a:p>
        <a:p>
          <a:pPr marL="228600" lvl="1" indent="-228600" algn="l" defTabSz="977900" rtl="0">
            <a:lnSpc>
              <a:spcPct val="90000"/>
            </a:lnSpc>
            <a:spcBef>
              <a:spcPct val="0"/>
            </a:spcBef>
            <a:spcAft>
              <a:spcPct val="15000"/>
            </a:spcAft>
            <a:buChar char="••"/>
          </a:pPr>
          <a:r>
            <a:rPr lang="en-US" sz="2200" kern="1200" dirty="0" smtClean="0"/>
            <a:t>Taking advantage of hospital uninsured discount rates.</a:t>
          </a:r>
          <a:endParaRPr lang="en-US" sz="2200" kern="1200" dirty="0"/>
        </a:p>
      </dsp:txBody>
      <dsp:txXfrm rot="-5400000">
        <a:off x="4129930" y="293819"/>
        <a:ext cx="5855198" cy="49333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987D3A-DE6D-4694-8E3F-6FA2C09310E3}">
      <dsp:nvSpPr>
        <dsp:cNvPr id="0" name=""/>
        <dsp:cNvSpPr/>
      </dsp:nvSpPr>
      <dsp:spPr>
        <a:xfrm>
          <a:off x="2305124" y="98859"/>
          <a:ext cx="6374897" cy="6158443"/>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A2EB69-0F7C-47D7-BE9A-04F5107C3964}">
      <dsp:nvSpPr>
        <dsp:cNvPr id="0" name=""/>
        <dsp:cNvSpPr/>
      </dsp:nvSpPr>
      <dsp:spPr>
        <a:xfrm>
          <a:off x="2470399" y="149656"/>
          <a:ext cx="2888020" cy="28880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t>All lumped together we call this program the Cost Shifting Campaign.</a:t>
          </a:r>
          <a:endParaRPr lang="en-US" sz="2800" kern="1200" dirty="0"/>
        </a:p>
      </dsp:txBody>
      <dsp:txXfrm>
        <a:off x="2611381" y="290638"/>
        <a:ext cx="2606056" cy="2606056"/>
      </dsp:txXfrm>
    </dsp:sp>
    <dsp:sp modelId="{B45F08EE-9DA0-4F19-B514-565710B9FEDE}">
      <dsp:nvSpPr>
        <dsp:cNvPr id="0" name=""/>
        <dsp:cNvSpPr/>
      </dsp:nvSpPr>
      <dsp:spPr>
        <a:xfrm>
          <a:off x="5569023" y="149656"/>
          <a:ext cx="2888020" cy="28880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smtClean="0"/>
            <a:t>Since May 1997 it has produced for the Fund trackable savings of </a:t>
          </a:r>
          <a:endParaRPr lang="en-US" sz="2800" kern="1200"/>
        </a:p>
      </dsp:txBody>
      <dsp:txXfrm>
        <a:off x="5710005" y="290638"/>
        <a:ext cx="2606056" cy="2606056"/>
      </dsp:txXfrm>
    </dsp:sp>
    <dsp:sp modelId="{3B208498-8A97-466A-9EEF-8A2CD1419318}">
      <dsp:nvSpPr>
        <dsp:cNvPr id="0" name=""/>
        <dsp:cNvSpPr/>
      </dsp:nvSpPr>
      <dsp:spPr>
        <a:xfrm>
          <a:off x="2539625" y="3352133"/>
          <a:ext cx="2888020" cy="28880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smtClean="0"/>
            <a:t>$11.9 million</a:t>
          </a:r>
          <a:endParaRPr lang="en-US" sz="2800" kern="1200"/>
        </a:p>
      </dsp:txBody>
      <dsp:txXfrm>
        <a:off x="2680607" y="3493115"/>
        <a:ext cx="2606056" cy="2606056"/>
      </dsp:txXfrm>
    </dsp:sp>
    <dsp:sp modelId="{3A5E9B54-2DB9-4603-8480-300783E92DA0}">
      <dsp:nvSpPr>
        <dsp:cNvPr id="0" name=""/>
        <dsp:cNvSpPr/>
      </dsp:nvSpPr>
      <dsp:spPr>
        <a:xfrm>
          <a:off x="5603650" y="3340609"/>
          <a:ext cx="2888020" cy="28880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smtClean="0"/>
            <a:t>(But who’s  keeping score?)</a:t>
          </a:r>
          <a:endParaRPr lang="en-US" sz="2800" kern="1200" dirty="0"/>
        </a:p>
      </dsp:txBody>
      <dsp:txXfrm>
        <a:off x="5744632" y="3481591"/>
        <a:ext cx="2606056" cy="260605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2/5/2016</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2/5/2016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2/5/2016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2/5/2016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2/5/2016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2/5/2016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2/5/2016</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4.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www.brainyquote.com/quotes/authors/v/vince_lombardi.html"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Negotiating medical invoices</a:t>
            </a:r>
            <a:endParaRPr lang="en-US" dirty="0"/>
          </a:p>
        </p:txBody>
      </p:sp>
      <p:sp>
        <p:nvSpPr>
          <p:cNvPr id="3" name="Subtitle 2"/>
          <p:cNvSpPr>
            <a:spLocks noGrp="1"/>
          </p:cNvSpPr>
          <p:nvPr>
            <p:ph type="subTitle" idx="1"/>
          </p:nvPr>
        </p:nvSpPr>
        <p:spPr/>
        <p:txBody>
          <a:bodyPr/>
          <a:lstStyle/>
          <a:p>
            <a:r>
              <a:rPr lang="en-US" dirty="0" smtClean="0"/>
              <a:t>Overcoming the fear of asking</a:t>
            </a:r>
            <a:endParaRPr lang="en-US" dirty="0"/>
          </a:p>
        </p:txBody>
      </p:sp>
    </p:spTree>
    <p:extLst>
      <p:ext uri="{BB962C8B-B14F-4D97-AF65-F5344CB8AC3E}">
        <p14:creationId xmlns:p14="http://schemas.microsoft.com/office/powerpoint/2010/main" val="2120271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80" y="0"/>
            <a:ext cx="4880101" cy="6315424"/>
          </a:xfrm>
          <a:prstGeom prst="rect">
            <a:avLst/>
          </a:prstGeom>
        </p:spPr>
        <p:style>
          <a:lnRef idx="2">
            <a:schemeClr val="dk1"/>
          </a:lnRef>
          <a:fillRef idx="1">
            <a:schemeClr val="lt1"/>
          </a:fillRef>
          <a:effectRef idx="0">
            <a:schemeClr val="dk1"/>
          </a:effectRef>
          <a:fontRef idx="minor">
            <a:schemeClr val="dk1"/>
          </a:fontRef>
        </p:style>
      </p:pic>
      <p:sp>
        <p:nvSpPr>
          <p:cNvPr id="4" name="TextBox 3"/>
          <p:cNvSpPr txBox="1"/>
          <p:nvPr/>
        </p:nvSpPr>
        <p:spPr>
          <a:xfrm>
            <a:off x="753802" y="2435966"/>
            <a:ext cx="2872293"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a:p>
            <a:r>
              <a:rPr lang="en-US" dirty="0" smtClean="0"/>
              <a:t>Invoiced  Amount: $1,080.00</a:t>
            </a:r>
          </a:p>
          <a:p>
            <a:endParaRPr lang="en-US" dirty="0"/>
          </a:p>
          <a:p>
            <a:r>
              <a:rPr lang="en-US" dirty="0" smtClean="0"/>
              <a:t>Settlement Offer: $756.00</a:t>
            </a:r>
          </a:p>
          <a:p>
            <a:endParaRPr lang="en-US" dirty="0"/>
          </a:p>
          <a:p>
            <a:r>
              <a:rPr lang="en-US" dirty="0" smtClean="0"/>
              <a:t>Counteroffer: $864.00</a:t>
            </a:r>
          </a:p>
          <a:p>
            <a:endParaRPr lang="en-US" dirty="0"/>
          </a:p>
          <a:p>
            <a:r>
              <a:rPr lang="en-US" dirty="0" smtClean="0"/>
              <a:t>Savings to Fund $216.00</a:t>
            </a:r>
            <a:endParaRPr lang="en-US" dirty="0"/>
          </a:p>
          <a:p>
            <a:r>
              <a:rPr lang="en-US" dirty="0" smtClean="0"/>
              <a:t> </a:t>
            </a:r>
            <a:endParaRPr lang="en-US" dirty="0"/>
          </a:p>
        </p:txBody>
      </p:sp>
      <p:sp>
        <p:nvSpPr>
          <p:cNvPr id="3" name="TextBox 2"/>
          <p:cNvSpPr txBox="1"/>
          <p:nvPr/>
        </p:nvSpPr>
        <p:spPr>
          <a:xfrm>
            <a:off x="751114" y="533400"/>
            <a:ext cx="2982686" cy="369332"/>
          </a:xfrm>
          <a:prstGeom prst="rect">
            <a:avLst/>
          </a:prstGeom>
          <a:noFill/>
        </p:spPr>
        <p:txBody>
          <a:bodyPr wrap="square" rtlCol="0">
            <a:spAutoFit/>
          </a:bodyPr>
          <a:lstStyle/>
          <a:p>
            <a:r>
              <a:rPr lang="en-US" dirty="0" smtClean="0"/>
              <a:t>The Counteroffer</a:t>
            </a:r>
            <a:endParaRPr lang="en-US" dirty="0"/>
          </a:p>
        </p:txBody>
      </p:sp>
    </p:spTree>
    <p:extLst>
      <p:ext uri="{BB962C8B-B14F-4D97-AF65-F5344CB8AC3E}">
        <p14:creationId xmlns:p14="http://schemas.microsoft.com/office/powerpoint/2010/main" val="20041937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9833" y="0"/>
            <a:ext cx="5299364" cy="6282466"/>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pic>
      <p:sp>
        <p:nvSpPr>
          <p:cNvPr id="3" name="TextBox 2"/>
          <p:cNvSpPr txBox="1"/>
          <p:nvPr/>
        </p:nvSpPr>
        <p:spPr>
          <a:xfrm>
            <a:off x="721145" y="1891680"/>
            <a:ext cx="2624867" cy="369331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a:p>
            <a:r>
              <a:rPr lang="en-US" dirty="0" smtClean="0"/>
              <a:t>Invoiced  Amount: $1,615</a:t>
            </a:r>
          </a:p>
          <a:p>
            <a:endParaRPr lang="en-US" dirty="0"/>
          </a:p>
          <a:p>
            <a:r>
              <a:rPr lang="en-US" dirty="0" smtClean="0"/>
              <a:t>Settlement Offer: $807.50</a:t>
            </a:r>
          </a:p>
          <a:p>
            <a:r>
              <a:rPr lang="en-US" dirty="0" smtClean="0"/>
              <a:t>Declined with no Counteroffer</a:t>
            </a:r>
          </a:p>
          <a:p>
            <a:endParaRPr lang="en-US" dirty="0"/>
          </a:p>
          <a:p>
            <a:r>
              <a:rPr lang="en-US" dirty="0" smtClean="0"/>
              <a:t>Savings to Fund: $0</a:t>
            </a:r>
          </a:p>
          <a:p>
            <a:endParaRPr lang="en-US" dirty="0"/>
          </a:p>
          <a:p>
            <a:r>
              <a:rPr lang="en-US" dirty="0"/>
              <a:t>S</a:t>
            </a:r>
            <a:r>
              <a:rPr lang="en-US" dirty="0" smtClean="0"/>
              <a:t>ometimes “Declined” does not mean “no” but sometimes it does.</a:t>
            </a:r>
            <a:endParaRPr lang="en-US" dirty="0"/>
          </a:p>
          <a:p>
            <a:r>
              <a:rPr lang="en-US" dirty="0" smtClean="0"/>
              <a:t> </a:t>
            </a:r>
            <a:endParaRPr lang="en-US" dirty="0"/>
          </a:p>
        </p:txBody>
      </p:sp>
      <p:sp>
        <p:nvSpPr>
          <p:cNvPr id="4" name="TextBox 3"/>
          <p:cNvSpPr txBox="1"/>
          <p:nvPr/>
        </p:nvSpPr>
        <p:spPr>
          <a:xfrm>
            <a:off x="783771" y="522514"/>
            <a:ext cx="1885453" cy="369332"/>
          </a:xfrm>
          <a:prstGeom prst="rect">
            <a:avLst/>
          </a:prstGeom>
          <a:noFill/>
        </p:spPr>
        <p:txBody>
          <a:bodyPr wrap="none" rtlCol="0">
            <a:spAutoFit/>
          </a:bodyPr>
          <a:lstStyle/>
          <a:p>
            <a:r>
              <a:rPr lang="en-US" dirty="0" smtClean="0"/>
              <a:t>The thanks, but no</a:t>
            </a:r>
            <a:endParaRPr lang="en-US" dirty="0"/>
          </a:p>
        </p:txBody>
      </p:sp>
      <p:sp>
        <p:nvSpPr>
          <p:cNvPr id="5" name="Rectangle 4"/>
          <p:cNvSpPr/>
          <p:nvPr/>
        </p:nvSpPr>
        <p:spPr>
          <a:xfrm>
            <a:off x="5026621" y="2392679"/>
            <a:ext cx="1317171" cy="1981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30143" y="2808515"/>
            <a:ext cx="620485" cy="14151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9629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Happens when a provider declines our generous offer</a:t>
            </a:r>
            <a:endParaRPr lang="en-US" dirty="0"/>
          </a:p>
        </p:txBody>
      </p:sp>
      <p:sp>
        <p:nvSpPr>
          <p:cNvPr id="3" name="Content Placeholder 2"/>
          <p:cNvSpPr>
            <a:spLocks noGrp="1"/>
          </p:cNvSpPr>
          <p:nvPr>
            <p:ph sz="quarter" idx="13"/>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indent="0">
              <a:buNone/>
            </a:pPr>
            <a:r>
              <a:rPr lang="en-US" b="1" dirty="0" smtClean="0">
                <a:latin typeface="Times New Roman" panose="02020603050405020304" pitchFamily="18" charset="0"/>
                <a:cs typeface="Times New Roman" panose="02020603050405020304" pitchFamily="18" charset="0"/>
              </a:rPr>
              <a:t>IN most cases when a provider Does not want to accept a settlement offer, That provider is paid last.  Those who will accept a settlement offers are paid first and if there are any funds remaining then that Disagreeable  provider is paid.  They may Actually receive less than the settlement offer or nothing at All. </a:t>
            </a:r>
            <a:endParaRPr lang="en-US" b="1"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quarter" idx="14"/>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indent="0">
              <a:buNone/>
            </a:pPr>
            <a:r>
              <a:rPr lang="en-US" b="1" dirty="0" smtClean="0">
                <a:latin typeface="Times New Roman" panose="02020603050405020304" pitchFamily="18" charset="0"/>
                <a:cs typeface="Times New Roman" panose="02020603050405020304" pitchFamily="18" charset="0"/>
              </a:rPr>
              <a:t>In This particular case the Client was close to maxing out his benefits.  Usually this provider provides a 40% discount.  Erika pushed the envelope (50%) in order to avoid the client having to pay the balance.  Several days after receiving the “Declined” Offer Erika contacted the provider, explained the situation, and the Provider “declined” the Offer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1561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Knowing where to start your offer</a:t>
            </a:r>
            <a:endParaRPr lang="en-US" dirty="0"/>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sz="half" idx="15"/>
          </p:nvPr>
        </p:nvSpPr>
        <p:spPr/>
        <p:txBody>
          <a:bodyPr/>
          <a:lstStyle/>
          <a:p>
            <a:endParaRPr lang="en-US" dirty="0"/>
          </a:p>
        </p:txBody>
      </p:sp>
      <p:sp>
        <p:nvSpPr>
          <p:cNvPr id="5" name="Text Placeholder 4"/>
          <p:cNvSpPr>
            <a:spLocks noGrp="1"/>
          </p:cNvSpPr>
          <p:nvPr>
            <p:ph type="body" sz="quarter" idx="3"/>
          </p:nvPr>
        </p:nvSpPr>
        <p:spPr/>
        <p:txBody>
          <a:bodyPr/>
          <a:lstStyle/>
          <a:p>
            <a:endParaRPr lang="en-US"/>
          </a:p>
        </p:txBody>
      </p:sp>
      <p:sp>
        <p:nvSpPr>
          <p:cNvPr id="6" name="Text Placeholder 5"/>
          <p:cNvSpPr>
            <a:spLocks noGrp="1"/>
          </p:cNvSpPr>
          <p:nvPr>
            <p:ph type="body" sz="half" idx="16"/>
          </p:nvPr>
        </p:nvSpPr>
        <p:spPr/>
        <p:txBody>
          <a:bodyPr/>
          <a:lstStyle/>
          <a:p>
            <a:endParaRPr lang="en-US" dirty="0"/>
          </a:p>
        </p:txBody>
      </p:sp>
      <p:sp>
        <p:nvSpPr>
          <p:cNvPr id="7" name="Text Placeholder 6"/>
          <p:cNvSpPr>
            <a:spLocks noGrp="1"/>
          </p:cNvSpPr>
          <p:nvPr>
            <p:ph type="body" sz="quarter" idx="13"/>
          </p:nvPr>
        </p:nvSpPr>
        <p:spPr/>
        <p:txBody>
          <a:bodyPr/>
          <a:lstStyle/>
          <a:p>
            <a:endParaRPr lang="en-US"/>
          </a:p>
        </p:txBody>
      </p:sp>
      <p:sp>
        <p:nvSpPr>
          <p:cNvPr id="8" name="Text Placeholder 7"/>
          <p:cNvSpPr>
            <a:spLocks noGrp="1"/>
          </p:cNvSpPr>
          <p:nvPr>
            <p:ph type="body" sz="half" idx="17"/>
          </p:nvPr>
        </p:nvSpPr>
        <p:spPr/>
        <p:txBody>
          <a:bodyPr/>
          <a:lstStyle/>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654" y="2063395"/>
            <a:ext cx="2970423" cy="3509066"/>
          </a:xfrm>
          <a:prstGeom prst="rect">
            <a:avLst/>
          </a:prstGeom>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1560" y="2063916"/>
            <a:ext cx="3101847" cy="3508545"/>
          </a:xfrm>
          <a:prstGeom prst="rect">
            <a:avLst/>
          </a:prstGeom>
        </p:spPr>
        <p:style>
          <a:lnRef idx="2">
            <a:schemeClr val="dk1"/>
          </a:lnRef>
          <a:fillRef idx="1">
            <a:schemeClr val="lt1"/>
          </a:fillRef>
          <a:effectRef idx="0">
            <a:schemeClr val="dk1"/>
          </a:effectRef>
          <a:fontRef idx="minor">
            <a:schemeClr val="dk1"/>
          </a:fontRef>
        </p:style>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3387" y="2074433"/>
            <a:ext cx="2558649" cy="3509067"/>
          </a:xfrm>
          <a:prstGeom prst="rect">
            <a:avLst/>
          </a:prstGeom>
        </p:spPr>
        <p:style>
          <a:lnRef idx="2">
            <a:schemeClr val="dk1"/>
          </a:lnRef>
          <a:fillRef idx="1">
            <a:schemeClr val="lt1"/>
          </a:fillRef>
          <a:effectRef idx="0">
            <a:schemeClr val="dk1"/>
          </a:effectRef>
          <a:fontRef idx="minor">
            <a:schemeClr val="dk1"/>
          </a:fontRef>
        </p:style>
      </p:pic>
      <p:sp>
        <p:nvSpPr>
          <p:cNvPr id="13" name="TextBox 12"/>
          <p:cNvSpPr txBox="1"/>
          <p:nvPr/>
        </p:nvSpPr>
        <p:spPr>
          <a:xfrm>
            <a:off x="224282" y="5798091"/>
            <a:ext cx="10694089" cy="369332"/>
          </a:xfrm>
          <a:prstGeom prst="rect">
            <a:avLst/>
          </a:prstGeom>
          <a:noFill/>
        </p:spPr>
        <p:txBody>
          <a:bodyPr wrap="square" rtlCol="0">
            <a:spAutoFit/>
          </a:bodyPr>
          <a:lstStyle/>
          <a:p>
            <a:pPr algn="ctr"/>
            <a:r>
              <a:rPr lang="en-US" dirty="0" smtClean="0">
                <a:solidFill>
                  <a:schemeClr val="bg1"/>
                </a:solidFill>
              </a:rPr>
              <a:t>                  List of 70 providers that we know will accept a settlement offer ranging from 5% to 50% and 3 who won’t.</a:t>
            </a:r>
            <a:endParaRPr lang="en-US" dirty="0">
              <a:solidFill>
                <a:schemeClr val="bg1"/>
              </a:solidFill>
            </a:endParaRPr>
          </a:p>
        </p:txBody>
      </p:sp>
    </p:spTree>
    <p:extLst>
      <p:ext uri="{BB962C8B-B14F-4D97-AF65-F5344CB8AC3E}">
        <p14:creationId xmlns:p14="http://schemas.microsoft.com/office/powerpoint/2010/main" val="755394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Sending a settlement offer  </a:t>
            </a:r>
            <a:endParaRPr lang="en-US" dirty="0"/>
          </a:p>
        </p:txBody>
      </p:sp>
      <p:sp>
        <p:nvSpPr>
          <p:cNvPr id="3" name="Content Placeholder 2"/>
          <p:cNvSpPr>
            <a:spLocks noGrp="1"/>
          </p:cNvSpPr>
          <p:nvPr>
            <p:ph sz="quarter" idx="13"/>
          </p:nvPr>
        </p:nvSpPr>
        <p:spPr>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a:normAutofit fontScale="77500" lnSpcReduction="20000"/>
          </a:bodyPr>
          <a:lstStyle/>
          <a:p>
            <a:pPr marL="0" indent="0">
              <a:buNone/>
            </a:pPr>
            <a:r>
              <a:rPr lang="en-US" b="1" dirty="0" smtClean="0">
                <a:latin typeface="Times New Roman" pitchFamily="18" charset="0"/>
                <a:cs typeface="Times New Roman" pitchFamily="18" charset="0"/>
              </a:rPr>
              <a:t>               We </a:t>
            </a:r>
            <a:r>
              <a:rPr lang="en-US" b="1" dirty="0">
                <a:solidFill>
                  <a:schemeClr val="tx1"/>
                </a:solidFill>
                <a:latin typeface="Times New Roman" pitchFamily="18" charset="0"/>
                <a:cs typeface="Times New Roman" pitchFamily="18" charset="0"/>
              </a:rPr>
              <a:t>don’t</a:t>
            </a:r>
            <a:r>
              <a:rPr lang="en-US" b="1" dirty="0">
                <a:solidFill>
                  <a:srgbClr val="FF0000"/>
                </a:solidFill>
                <a:latin typeface="Times New Roman" pitchFamily="18" charset="0"/>
                <a:cs typeface="Times New Roman" pitchFamily="18" charset="0"/>
              </a:rPr>
              <a:t> </a:t>
            </a:r>
            <a:r>
              <a:rPr lang="en-US" b="1" dirty="0" smtClean="0">
                <a:latin typeface="Times New Roman" pitchFamily="18" charset="0"/>
                <a:cs typeface="Times New Roman" pitchFamily="18" charset="0"/>
              </a:rPr>
              <a:t>send settlement offers :</a:t>
            </a:r>
          </a:p>
          <a:p>
            <a:r>
              <a:rPr lang="en-US" b="1" dirty="0" smtClean="0">
                <a:latin typeface="Times New Roman" pitchFamily="18" charset="0"/>
                <a:cs typeface="Times New Roman" pitchFamily="18" charset="0"/>
              </a:rPr>
              <a:t> </a:t>
            </a:r>
            <a:r>
              <a:rPr lang="en-US" sz="1800" b="1" dirty="0" smtClean="0">
                <a:latin typeface="Times New Roman" pitchFamily="18" charset="0"/>
                <a:cs typeface="Times New Roman" pitchFamily="18" charset="0"/>
              </a:rPr>
              <a:t>to any provider with whom we have a contract</a:t>
            </a:r>
            <a:endParaRPr lang="en-US" b="1" dirty="0" smtClean="0">
              <a:latin typeface="Times New Roman" pitchFamily="18" charset="0"/>
              <a:cs typeface="Times New Roman" pitchFamily="18" charset="0"/>
            </a:endParaRPr>
          </a:p>
          <a:p>
            <a:r>
              <a:rPr lang="en-US" sz="1800" b="1" dirty="0" smtClean="0">
                <a:latin typeface="Times New Roman" pitchFamily="18" charset="0"/>
                <a:cs typeface="Times New Roman" pitchFamily="18" charset="0"/>
              </a:rPr>
              <a:t>To Hospitals – As  we Pay them  at the uninsured  discount rate.</a:t>
            </a:r>
          </a:p>
          <a:p>
            <a:r>
              <a:rPr lang="en-US" sz="1800" b="1" dirty="0" smtClean="0">
                <a:latin typeface="Times New Roman" pitchFamily="18" charset="0"/>
                <a:cs typeface="Times New Roman" pitchFamily="18" charset="0"/>
              </a:rPr>
              <a:t>To Any Doctor to whom we have guaranteed payment (Such as a primary care doctor)</a:t>
            </a:r>
          </a:p>
          <a:p>
            <a:r>
              <a:rPr lang="en-US" sz="1800" b="1" dirty="0" smtClean="0">
                <a:latin typeface="Times New Roman" pitchFamily="18" charset="0"/>
                <a:cs typeface="Times New Roman" pitchFamily="18" charset="0"/>
              </a:rPr>
              <a:t>To Dentists /Optometrist/eyeglass makers -  We have a fee schedule that states our maximum dental payments</a:t>
            </a:r>
          </a:p>
          <a:p>
            <a:r>
              <a:rPr lang="en-US" sz="1800" b="1" dirty="0" smtClean="0">
                <a:latin typeface="Times New Roman" pitchFamily="18" charset="0"/>
                <a:cs typeface="Times New Roman" pitchFamily="18" charset="0"/>
              </a:rPr>
              <a:t>For Medical Invoices Less than $500</a:t>
            </a:r>
          </a:p>
          <a:p>
            <a:endParaRPr lang="en-US" dirty="0"/>
          </a:p>
        </p:txBody>
      </p:sp>
      <p:sp>
        <p:nvSpPr>
          <p:cNvPr id="4" name="Content Placeholder 3"/>
          <p:cNvSpPr>
            <a:spLocks noGrp="1"/>
          </p:cNvSpPr>
          <p:nvPr>
            <p:ph sz="quarter" idx="14"/>
          </p:nvPr>
        </p:nvSpPr>
        <p:spPr>
          <a:ln/>
        </p:spPr>
        <p:style>
          <a:lnRef idx="2">
            <a:schemeClr val="accent1"/>
          </a:lnRef>
          <a:fillRef idx="1">
            <a:schemeClr val="lt1"/>
          </a:fillRef>
          <a:effectRef idx="0">
            <a:schemeClr val="accent1"/>
          </a:effectRef>
          <a:fontRef idx="minor">
            <a:schemeClr val="dk1"/>
          </a:fontRef>
        </p:style>
        <p:txBody>
          <a:bodyPr>
            <a:normAutofit fontScale="85000" lnSpcReduction="10000"/>
          </a:bodyPr>
          <a:lstStyle/>
          <a:p>
            <a:pPr marL="0" indent="0">
              <a:buNone/>
            </a:pPr>
            <a:r>
              <a:rPr lang="en-US" b="1" dirty="0" smtClean="0">
                <a:latin typeface="Times New Roman" pitchFamily="18" charset="0"/>
                <a:cs typeface="Times New Roman" pitchFamily="18" charset="0"/>
              </a:rPr>
              <a:t>              We </a:t>
            </a:r>
            <a:r>
              <a:rPr lang="en-US" b="1" dirty="0" smtClean="0">
                <a:solidFill>
                  <a:srgbClr val="FF0000"/>
                </a:solidFill>
                <a:latin typeface="Times New Roman" pitchFamily="18" charset="0"/>
                <a:cs typeface="Times New Roman" pitchFamily="18" charset="0"/>
              </a:rPr>
              <a:t>do </a:t>
            </a:r>
            <a:r>
              <a:rPr lang="en-US" b="1" dirty="0" smtClean="0">
                <a:latin typeface="Times New Roman" pitchFamily="18" charset="0"/>
                <a:cs typeface="Times New Roman" pitchFamily="18" charset="0"/>
              </a:rPr>
              <a:t>send settlement offers:</a:t>
            </a:r>
          </a:p>
          <a:p>
            <a:pPr marL="0" indent="0">
              <a:buNone/>
            </a:pPr>
            <a:r>
              <a:rPr lang="en-US" b="1" dirty="0" smtClean="0">
                <a:latin typeface="Times New Roman" pitchFamily="18" charset="0"/>
                <a:cs typeface="Times New Roman" pitchFamily="18" charset="0"/>
              </a:rPr>
              <a:t>To Any Provider with Whom we Do not have a contract that has invoiced us for medical charges of $500 or more.  Mostly these are specialist, but it could be any provider not mentioned in the panel to the left.  When an offer is flatly declined it is usually from an Anesthesiologist.</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8510291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Keeping score</a:t>
            </a:r>
            <a:endParaRPr lang="en-US" dirty="0"/>
          </a:p>
        </p:txBody>
      </p:sp>
      <p:sp>
        <p:nvSpPr>
          <p:cNvPr id="3" name="Content Placeholder 2"/>
          <p:cNvSpPr>
            <a:spLocks noGrp="1"/>
          </p:cNvSpPr>
          <p:nvPr>
            <p:ph sz="quarter" idx="13"/>
          </p:nvPr>
        </p:nvSpPr>
        <p:spPr>
          <a:xfrm>
            <a:off x="685800" y="1712876"/>
            <a:ext cx="5088714" cy="3311189"/>
          </a:xfrm>
        </p:spPr>
        <p:style>
          <a:lnRef idx="2">
            <a:schemeClr val="dk1"/>
          </a:lnRef>
          <a:fillRef idx="1">
            <a:schemeClr val="lt1"/>
          </a:fillRef>
          <a:effectRef idx="0">
            <a:schemeClr val="dk1"/>
          </a:effectRef>
          <a:fontRef idx="minor">
            <a:schemeClr val="dk1"/>
          </a:fontRef>
        </p:style>
        <p:txBody>
          <a:bodyPr>
            <a:normAutofit fontScale="92500"/>
          </a:bodyPr>
          <a:lstStyle/>
          <a:p>
            <a:pPr marL="0" indent="0">
              <a:buNone/>
            </a:pPr>
            <a:r>
              <a:rPr lang="en-US" sz="3600" b="1" dirty="0">
                <a:latin typeface="Times New Roman" pitchFamily="18" charset="0"/>
                <a:cs typeface="Times New Roman" pitchFamily="18" charset="0"/>
              </a:rPr>
              <a:t>If winning isn't everything, why do they keep score?</a:t>
            </a:r>
          </a:p>
          <a:p>
            <a:pPr marL="0" indent="0">
              <a:buNone/>
            </a:pPr>
            <a:r>
              <a:rPr lang="en-US" b="1" dirty="0" smtClean="0">
                <a:latin typeface="Times New Roman" pitchFamily="18" charset="0"/>
                <a:cs typeface="Times New Roman" pitchFamily="18" charset="0"/>
                <a:hlinkClick r:id="rId2"/>
              </a:rPr>
              <a:t> </a:t>
            </a:r>
            <a:r>
              <a:rPr lang="en-US" b="1" u="sng" dirty="0" smtClean="0">
                <a:latin typeface="Times New Roman" pitchFamily="18" charset="0"/>
                <a:cs typeface="Times New Roman" pitchFamily="18" charset="0"/>
                <a:hlinkClick r:id="rId2"/>
              </a:rPr>
              <a:t>Vince </a:t>
            </a:r>
            <a:r>
              <a:rPr lang="en-US" b="1" u="sng" dirty="0">
                <a:latin typeface="Times New Roman" pitchFamily="18" charset="0"/>
                <a:cs typeface="Times New Roman" pitchFamily="18" charset="0"/>
                <a:hlinkClick r:id="rId2"/>
              </a:rPr>
              <a:t>Lombardi</a:t>
            </a:r>
            <a:endParaRPr lang="en-US" b="1" u="sng" dirty="0">
              <a:latin typeface="Times New Roman" pitchFamily="18" charset="0"/>
              <a:cs typeface="Times New Roman" pitchFamily="18" charset="0"/>
            </a:endParaRPr>
          </a:p>
          <a:p>
            <a:pPr marL="0" indent="0">
              <a:buNone/>
            </a:pPr>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endParaRPr lang="en-US" b="1" dirty="0">
              <a:latin typeface="Times New Roman" pitchFamily="18" charset="0"/>
              <a:cs typeface="Times New Roman" pitchFamily="18" charset="0"/>
            </a:endParaRPr>
          </a:p>
        </p:txBody>
      </p:sp>
      <p:sp>
        <p:nvSpPr>
          <p:cNvPr id="4" name="Content Placeholder 3"/>
          <p:cNvSpPr>
            <a:spLocks noGrp="1"/>
          </p:cNvSpPr>
          <p:nvPr>
            <p:ph sz="quarter" idx="14"/>
          </p:nvPr>
        </p:nvSpPr>
        <p:spPr/>
        <p:txBody>
          <a:bodyPr>
            <a:normAutofit fontScale="85000" lnSpcReduction="20000"/>
          </a:bodyPr>
          <a:lstStyle/>
          <a:p>
            <a:r>
              <a:rPr lang="en-US" b="1" dirty="0" smtClean="0">
                <a:latin typeface="Times New Roman" panose="02020603050405020304" pitchFamily="18" charset="0"/>
                <a:cs typeface="Times New Roman" panose="02020603050405020304" pitchFamily="18" charset="0"/>
              </a:rPr>
              <a:t>Keeping track of how much money you are saving is almost as important as the act of saving money.   Sure it’s a pain keeping track of your efforts  but you and your board will love the Tangible evidence of your hard work.</a:t>
            </a:r>
          </a:p>
          <a:p>
            <a:r>
              <a:rPr lang="en-US" b="1" dirty="0" smtClean="0">
                <a:latin typeface="Times New Roman" panose="02020603050405020304" pitchFamily="18" charset="0"/>
                <a:cs typeface="Times New Roman" panose="02020603050405020304" pitchFamily="18" charset="0"/>
              </a:rPr>
              <a:t>Keeping score of your savings is the most palpable method of showing the value of your program and your value to the organization.</a:t>
            </a:r>
            <a:endParaRPr lang="en-US"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7618" y="3655457"/>
            <a:ext cx="1875422" cy="1850527"/>
          </a:xfrm>
          <a:prstGeom prst="rect">
            <a:avLst/>
          </a:prstGeom>
        </p:spPr>
      </p:pic>
    </p:spTree>
    <p:extLst>
      <p:ext uri="{BB962C8B-B14F-4D97-AF65-F5344CB8AC3E}">
        <p14:creationId xmlns:p14="http://schemas.microsoft.com/office/powerpoint/2010/main" val="3443711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Without getting too deep into the nuts and bolts of our record keeping</a:t>
            </a:r>
            <a:endParaRPr lang="en-US" dirty="0"/>
          </a:p>
        </p:txBody>
      </p:sp>
      <p:sp>
        <p:nvSpPr>
          <p:cNvPr id="3" name="Content Placeholder 2"/>
          <p:cNvSpPr>
            <a:spLocks noGrp="1"/>
          </p:cNvSpPr>
          <p:nvPr>
            <p:ph sz="quarter" idx="13"/>
          </p:nvPr>
        </p:nvSpPr>
        <p:spPr/>
        <p:txBody>
          <a:bodyPr>
            <a:normAutofit lnSpcReduction="10000"/>
          </a:bodyPr>
          <a:lstStyle/>
          <a:p>
            <a:r>
              <a:rPr lang="en-US" b="1" dirty="0" smtClean="0">
                <a:latin typeface="Times New Roman" panose="02020603050405020304" pitchFamily="18" charset="0"/>
                <a:cs typeface="Times New Roman" panose="02020603050405020304" pitchFamily="18" charset="0"/>
              </a:rPr>
              <a:t>As settlement offers are received the staff members make a copy. </a:t>
            </a:r>
          </a:p>
          <a:p>
            <a:r>
              <a:rPr lang="en-US" b="1" dirty="0" smtClean="0">
                <a:latin typeface="Times New Roman" panose="02020603050405020304" pitchFamily="18" charset="0"/>
                <a:cs typeface="Times New Roman" panose="02020603050405020304" pitchFamily="18" charset="0"/>
              </a:rPr>
              <a:t>Once a month they give all of the copies to me.</a:t>
            </a:r>
          </a:p>
          <a:p>
            <a:r>
              <a:rPr lang="en-US" b="1" dirty="0" smtClean="0">
                <a:latin typeface="Times New Roman" panose="02020603050405020304" pitchFamily="18" charset="0"/>
                <a:cs typeface="Times New Roman" panose="02020603050405020304" pitchFamily="18" charset="0"/>
              </a:rPr>
              <a:t>I enter the information into a Spread Sheet.</a:t>
            </a:r>
          </a:p>
          <a:p>
            <a:r>
              <a:rPr lang="en-US" b="1" dirty="0" smtClean="0">
                <a:latin typeface="Times New Roman" panose="02020603050405020304" pitchFamily="18" charset="0"/>
                <a:cs typeface="Times New Roman" panose="02020603050405020304" pitchFamily="18" charset="0"/>
              </a:rPr>
              <a:t>Once a month this Tabulation and summarized information is provided to the board in a monthly summary report which includes  all of the fund’s financial activity.</a:t>
            </a:r>
          </a:p>
          <a:p>
            <a:r>
              <a:rPr lang="en-US" b="1" dirty="0" smtClean="0">
                <a:latin typeface="Times New Roman" panose="02020603050405020304" pitchFamily="18" charset="0"/>
                <a:cs typeface="Times New Roman" panose="02020603050405020304" pitchFamily="18" charset="0"/>
              </a:rPr>
              <a:t>At our quarterly board meetings the gross figures are broken down and compared to the prior year’s activity.</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29610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4205" y="0"/>
            <a:ext cx="5299364" cy="6422315"/>
          </a:xfrm>
          <a:prstGeom prst="rect">
            <a:avLst/>
          </a:prstGeom>
        </p:spPr>
        <p:style>
          <a:lnRef idx="2">
            <a:schemeClr val="dk1"/>
          </a:lnRef>
          <a:fillRef idx="1">
            <a:schemeClr val="lt1"/>
          </a:fillRef>
          <a:effectRef idx="0">
            <a:schemeClr val="dk1"/>
          </a:effectRef>
          <a:fontRef idx="minor">
            <a:schemeClr val="dk1"/>
          </a:fontRef>
        </p:style>
      </p:pic>
      <p:sp>
        <p:nvSpPr>
          <p:cNvPr id="3" name="TextBox 2"/>
          <p:cNvSpPr txBox="1"/>
          <p:nvPr/>
        </p:nvSpPr>
        <p:spPr>
          <a:xfrm>
            <a:off x="1194099" y="1409252"/>
            <a:ext cx="2840019"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Monthly Summary Report from November 2015</a:t>
            </a:r>
            <a:endParaRPr lang="en-US" dirty="0"/>
          </a:p>
        </p:txBody>
      </p:sp>
      <p:sp>
        <p:nvSpPr>
          <p:cNvPr id="6" name="Right Arrow 5"/>
          <p:cNvSpPr/>
          <p:nvPr/>
        </p:nvSpPr>
        <p:spPr>
          <a:xfrm>
            <a:off x="3238052" y="5120640"/>
            <a:ext cx="1861073" cy="968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25286" y="4256314"/>
            <a:ext cx="2312766"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CSC information contained in the body of the Formulative Analysis</a:t>
            </a:r>
            <a:endParaRPr lang="en-US" dirty="0"/>
          </a:p>
        </p:txBody>
      </p:sp>
    </p:spTree>
    <p:extLst>
      <p:ext uri="{BB962C8B-B14F-4D97-AF65-F5344CB8AC3E}">
        <p14:creationId xmlns:p14="http://schemas.microsoft.com/office/powerpoint/2010/main" val="7642565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6747" y="0"/>
            <a:ext cx="5299364" cy="6324600"/>
          </a:xfrm>
          <a:prstGeom prst="rect">
            <a:avLst/>
          </a:prstGeom>
        </p:spPr>
        <p:style>
          <a:lnRef idx="2">
            <a:schemeClr val="dk1"/>
          </a:lnRef>
          <a:fillRef idx="1">
            <a:schemeClr val="lt1"/>
          </a:fillRef>
          <a:effectRef idx="0">
            <a:schemeClr val="dk1"/>
          </a:effectRef>
          <a:fontRef idx="minor">
            <a:schemeClr val="dk1"/>
          </a:fontRef>
        </p:style>
      </p:pic>
      <p:sp>
        <p:nvSpPr>
          <p:cNvPr id="3" name="TextBox 2"/>
          <p:cNvSpPr txBox="1"/>
          <p:nvPr/>
        </p:nvSpPr>
        <p:spPr>
          <a:xfrm>
            <a:off x="250372" y="206828"/>
            <a:ext cx="2373086"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Net trackable saving through the CSC program for ‘15 are $451,313 compared to 2014’s $326,280 (UP 38%), . . . . . . . .</a:t>
            </a:r>
            <a:endParaRPr lang="en-US" dirty="0"/>
          </a:p>
        </p:txBody>
      </p:sp>
      <p:sp>
        <p:nvSpPr>
          <p:cNvPr id="4" name="TextBox 3"/>
          <p:cNvSpPr txBox="1"/>
          <p:nvPr/>
        </p:nvSpPr>
        <p:spPr>
          <a:xfrm>
            <a:off x="887186" y="2570869"/>
            <a:ext cx="3472543"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Hospital related charges paid at uninsured discount rate:  37 accounts; Paid out $13,234; Saved $21,950.</a:t>
            </a:r>
            <a:endParaRPr lang="en-US" dirty="0"/>
          </a:p>
        </p:txBody>
      </p:sp>
      <p:sp>
        <p:nvSpPr>
          <p:cNvPr id="5" name="TextBox 4"/>
          <p:cNvSpPr txBox="1"/>
          <p:nvPr/>
        </p:nvSpPr>
        <p:spPr>
          <a:xfrm>
            <a:off x="2351314" y="4103914"/>
            <a:ext cx="3331029"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Hospital charges filed incomplete in 2015 for not applying to hospital fin. aid. total $42,523 (6 accounts)</a:t>
            </a:r>
            <a:endParaRPr lang="en-US" dirty="0"/>
          </a:p>
        </p:txBody>
      </p:sp>
      <p:sp>
        <p:nvSpPr>
          <p:cNvPr id="7" name="5-Point Star 6"/>
          <p:cNvSpPr/>
          <p:nvPr/>
        </p:nvSpPr>
        <p:spPr>
          <a:xfrm>
            <a:off x="5555920" y="3032534"/>
            <a:ext cx="461653" cy="6694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11452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5289" y="0"/>
            <a:ext cx="4903025" cy="6345091"/>
          </a:xfrm>
          <a:prstGeom prst="rect">
            <a:avLst/>
          </a:prstGeom>
        </p:spPr>
        <p:style>
          <a:lnRef idx="2">
            <a:schemeClr val="dk1"/>
          </a:lnRef>
          <a:fillRef idx="1">
            <a:schemeClr val="lt1"/>
          </a:fillRef>
          <a:effectRef idx="0">
            <a:schemeClr val="dk1"/>
          </a:effectRef>
          <a:fontRef idx="minor">
            <a:schemeClr val="dk1"/>
          </a:fontRef>
        </p:style>
      </p:pic>
      <p:sp>
        <p:nvSpPr>
          <p:cNvPr id="3" name="TextBox 2"/>
          <p:cNvSpPr txBox="1"/>
          <p:nvPr/>
        </p:nvSpPr>
        <p:spPr>
          <a:xfrm>
            <a:off x="489857" y="881743"/>
            <a:ext cx="2325637"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Page 18 from Quarterly</a:t>
            </a:r>
          </a:p>
          <a:p>
            <a:r>
              <a:rPr lang="en-US" dirty="0" smtClean="0"/>
              <a:t>Board Meeting Book</a:t>
            </a:r>
            <a:endParaRPr lang="en-US" dirty="0"/>
          </a:p>
        </p:txBody>
      </p:sp>
    </p:spTree>
    <p:extLst>
      <p:ext uri="{BB962C8B-B14F-4D97-AF65-F5344CB8AC3E}">
        <p14:creationId xmlns:p14="http://schemas.microsoft.com/office/powerpoint/2010/main" val="4102663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3040" y="817581"/>
            <a:ext cx="8294146" cy="452431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dirty="0"/>
              <a:t> </a:t>
            </a:r>
            <a:r>
              <a:rPr lang="en-US" sz="3600" dirty="0" smtClean="0"/>
              <a:t>   </a:t>
            </a:r>
            <a:r>
              <a:rPr lang="en-US" sz="3600" dirty="0" smtClean="0">
                <a:latin typeface="Times New Roman" panose="02020603050405020304" pitchFamily="18" charset="0"/>
                <a:cs typeface="Times New Roman" panose="02020603050405020304" pitchFamily="18" charset="0"/>
              </a:rPr>
              <a:t>In 2015 the Kentucky Racing Health and Welfare Fund saved $105,000 by negotiating medical invoices and its staff never picked up the phone to dicker, haggle or bargain.  </a:t>
            </a:r>
          </a:p>
          <a:p>
            <a:endParaRPr lang="en-US" sz="3600" dirty="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    An additional $492,000 was saved with some additional spade work</a:t>
            </a:r>
            <a:endParaRPr lang="en-US" sz="3600" dirty="0"/>
          </a:p>
        </p:txBody>
      </p:sp>
    </p:spTree>
    <p:extLst>
      <p:ext uri="{BB962C8B-B14F-4D97-AF65-F5344CB8AC3E}">
        <p14:creationId xmlns:p14="http://schemas.microsoft.com/office/powerpoint/2010/main" val="12047278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2633" y="0"/>
            <a:ext cx="5299364" cy="6335486"/>
          </a:xfrm>
          <a:prstGeom prst="rect">
            <a:avLst/>
          </a:prstGeom>
        </p:spPr>
        <p:style>
          <a:lnRef idx="2">
            <a:schemeClr val="dk1"/>
          </a:lnRef>
          <a:fillRef idx="1">
            <a:schemeClr val="lt1"/>
          </a:fillRef>
          <a:effectRef idx="0">
            <a:schemeClr val="dk1"/>
          </a:effectRef>
          <a:fontRef idx="minor">
            <a:schemeClr val="dk1"/>
          </a:fontRef>
        </p:style>
      </p:pic>
      <p:cxnSp>
        <p:nvCxnSpPr>
          <p:cNvPr id="4" name="Straight Arrow Connector 3"/>
          <p:cNvCxnSpPr/>
          <p:nvPr/>
        </p:nvCxnSpPr>
        <p:spPr>
          <a:xfrm>
            <a:off x="2710542" y="1034143"/>
            <a:ext cx="2699658" cy="979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772885" y="710978"/>
            <a:ext cx="2166258"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t>Page from Quarterly</a:t>
            </a:r>
          </a:p>
          <a:p>
            <a:r>
              <a:rPr lang="en-US" dirty="0"/>
              <a:t>Board Meeting Book</a:t>
            </a:r>
          </a:p>
        </p:txBody>
      </p:sp>
    </p:spTree>
    <p:extLst>
      <p:ext uri="{BB962C8B-B14F-4D97-AF65-F5344CB8AC3E}">
        <p14:creationId xmlns:p14="http://schemas.microsoft.com/office/powerpoint/2010/main" val="41634096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393375" y="-714003"/>
            <a:ext cx="5299364" cy="6858000"/>
          </a:xfrm>
          <a:prstGeom prst="rect">
            <a:avLst/>
          </a:prstGeom>
        </p:spPr>
        <p:style>
          <a:lnRef idx="2">
            <a:schemeClr val="dk1"/>
          </a:lnRef>
          <a:fillRef idx="1">
            <a:schemeClr val="lt1"/>
          </a:fillRef>
          <a:effectRef idx="0">
            <a:schemeClr val="dk1"/>
          </a:effectRef>
          <a:fontRef idx="minor">
            <a:schemeClr val="dk1"/>
          </a:fontRef>
        </p:style>
      </p:pic>
      <p:sp>
        <p:nvSpPr>
          <p:cNvPr id="3" name="5-Point Star 2"/>
          <p:cNvSpPr/>
          <p:nvPr/>
        </p:nvSpPr>
        <p:spPr>
          <a:xfrm>
            <a:off x="4474029" y="948622"/>
            <a:ext cx="413657" cy="56605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57201" y="209958"/>
            <a:ext cx="2340428"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Jan-Nov 2015 the Fund paid doctor charges totaling $251,021  while saving $76,427 a discount rate of 23.3%</a:t>
            </a:r>
            <a:endParaRPr lang="en-US" dirty="0"/>
          </a:p>
        </p:txBody>
      </p:sp>
      <p:cxnSp>
        <p:nvCxnSpPr>
          <p:cNvPr id="6" name="Straight Arrow Connector 5"/>
          <p:cNvCxnSpPr>
            <a:stCxn id="4" idx="3"/>
          </p:cNvCxnSpPr>
          <p:nvPr/>
        </p:nvCxnSpPr>
        <p:spPr>
          <a:xfrm>
            <a:off x="2797629" y="948622"/>
            <a:ext cx="2090057" cy="738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7587" y="2781537"/>
            <a:ext cx="2699656"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Before we end I want to touch on the other two components of the Cost Shifting Campaign: Hospital/Charity Programs and Contracts.</a:t>
            </a:r>
            <a:endParaRPr lang="en-US" dirty="0"/>
          </a:p>
        </p:txBody>
      </p:sp>
      <p:cxnSp>
        <p:nvCxnSpPr>
          <p:cNvPr id="13" name="Straight Arrow Connector 12"/>
          <p:cNvCxnSpPr/>
          <p:nvPr/>
        </p:nvCxnSpPr>
        <p:spPr>
          <a:xfrm>
            <a:off x="1458686" y="4093029"/>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977243" y="1937657"/>
            <a:ext cx="4011386" cy="18734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6553201" y="1915887"/>
            <a:ext cx="435428" cy="21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988629" y="1514679"/>
            <a:ext cx="0" cy="422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335486" y="1514679"/>
            <a:ext cx="6531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2485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2575" y="0"/>
            <a:ext cx="4881253" cy="6316915"/>
          </a:xfrm>
          <a:prstGeom prst="rect">
            <a:avLst/>
          </a:prstGeom>
        </p:spPr>
        <p:style>
          <a:lnRef idx="2">
            <a:schemeClr val="dk1"/>
          </a:lnRef>
          <a:fillRef idx="1">
            <a:schemeClr val="lt1"/>
          </a:fillRef>
          <a:effectRef idx="0">
            <a:schemeClr val="dk1"/>
          </a:effectRef>
          <a:fontRef idx="minor">
            <a:schemeClr val="dk1"/>
          </a:fontRef>
        </p:style>
      </p:pic>
      <p:sp>
        <p:nvSpPr>
          <p:cNvPr id="3" name="TextBox 2"/>
          <p:cNvSpPr txBox="1"/>
          <p:nvPr/>
        </p:nvSpPr>
        <p:spPr>
          <a:xfrm>
            <a:off x="718458" y="359228"/>
            <a:ext cx="3048000" cy="535531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A client incurred $12,595.78 in charges at a Kentucky hospital on July 28, 2015.</a:t>
            </a:r>
          </a:p>
          <a:p>
            <a:endParaRPr lang="en-US" dirty="0" smtClean="0"/>
          </a:p>
          <a:p>
            <a:r>
              <a:rPr lang="en-US" dirty="0" smtClean="0"/>
              <a:t>We received the invoice from the hospital on August 2, 2015. Staff contacted the client and assisted in completing the hospital charity assistance application.</a:t>
            </a:r>
          </a:p>
          <a:p>
            <a:endParaRPr lang="en-US" dirty="0"/>
          </a:p>
          <a:p>
            <a:r>
              <a:rPr lang="en-US" dirty="0" smtClean="0"/>
              <a:t>On October 28, 2015 we received notification from the hospital that the </a:t>
            </a:r>
            <a:r>
              <a:rPr lang="en-US" dirty="0" smtClean="0"/>
              <a:t>client  </a:t>
            </a:r>
            <a:r>
              <a:rPr lang="en-US" dirty="0" smtClean="0"/>
              <a:t>was approved for a 100% write-off</a:t>
            </a:r>
            <a:endParaRPr lang="en-US" dirty="0"/>
          </a:p>
          <a:p>
            <a:endParaRPr lang="en-US" dirty="0" smtClean="0"/>
          </a:p>
          <a:p>
            <a:r>
              <a:rPr lang="en-US" dirty="0" smtClean="0"/>
              <a:t>This was client’s first year in Kentucky and maximum benefit  was $7,000.</a:t>
            </a:r>
            <a:endParaRPr lang="en-US" dirty="0"/>
          </a:p>
        </p:txBody>
      </p:sp>
      <p:cxnSp>
        <p:nvCxnSpPr>
          <p:cNvPr id="5" name="Straight Arrow Connector 4"/>
          <p:cNvCxnSpPr/>
          <p:nvPr/>
        </p:nvCxnSpPr>
        <p:spPr>
          <a:xfrm>
            <a:off x="3135086" y="957943"/>
            <a:ext cx="5932714" cy="3004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635829" y="3701144"/>
            <a:ext cx="4114800" cy="979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548743" y="1578430"/>
            <a:ext cx="3483428" cy="3341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405743" y="1393602"/>
            <a:ext cx="7233556" cy="16432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2611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7518" y="76200"/>
            <a:ext cx="5299364" cy="6226629"/>
          </a:xfrm>
          <a:prstGeom prst="rect">
            <a:avLst/>
          </a:prstGeom>
        </p:spPr>
        <p:style>
          <a:lnRef idx="2">
            <a:schemeClr val="dk1"/>
          </a:lnRef>
          <a:fillRef idx="1">
            <a:schemeClr val="lt1"/>
          </a:fillRef>
          <a:effectRef idx="0">
            <a:schemeClr val="dk1"/>
          </a:effectRef>
          <a:fontRef idx="minor">
            <a:schemeClr val="dk1"/>
          </a:fontRef>
        </p:style>
      </p:pic>
      <p:sp>
        <p:nvSpPr>
          <p:cNvPr id="3" name="TextBox 2"/>
          <p:cNvSpPr txBox="1"/>
          <p:nvPr/>
        </p:nvSpPr>
        <p:spPr>
          <a:xfrm>
            <a:off x="729344" y="576943"/>
            <a:ext cx="3679371" cy="369331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                     Agreement Template</a:t>
            </a:r>
          </a:p>
          <a:p>
            <a:r>
              <a:rPr lang="en-US" dirty="0" smtClean="0"/>
              <a:t>  </a:t>
            </a:r>
          </a:p>
          <a:p>
            <a:r>
              <a:rPr lang="en-US" dirty="0" smtClean="0"/>
              <a:t>Provider agrees to accept 60% as payment in full.</a:t>
            </a:r>
            <a:endParaRPr lang="en-US" dirty="0"/>
          </a:p>
          <a:p>
            <a:endParaRPr lang="en-US" dirty="0" smtClean="0"/>
          </a:p>
          <a:p>
            <a:r>
              <a:rPr lang="en-US" dirty="0" smtClean="0"/>
              <a:t>The Fund agrees to make referrals and display promotion materials.</a:t>
            </a:r>
          </a:p>
          <a:p>
            <a:endParaRPr lang="en-US" dirty="0"/>
          </a:p>
          <a:p>
            <a:r>
              <a:rPr lang="en-US" dirty="0" smtClean="0"/>
              <a:t>Effective Date and agreement may be canceled upon written notice by one or both parties.</a:t>
            </a:r>
          </a:p>
          <a:p>
            <a:endParaRPr lang="en-US" dirty="0"/>
          </a:p>
          <a:p>
            <a:endParaRPr lang="en-US" dirty="0"/>
          </a:p>
        </p:txBody>
      </p:sp>
      <p:cxnSp>
        <p:nvCxnSpPr>
          <p:cNvPr id="5" name="Straight Arrow Connector 4"/>
          <p:cNvCxnSpPr/>
          <p:nvPr/>
        </p:nvCxnSpPr>
        <p:spPr>
          <a:xfrm>
            <a:off x="4049486" y="1284514"/>
            <a:ext cx="1948543" cy="1469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049486" y="2416629"/>
            <a:ext cx="1948543" cy="816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99857" y="3233057"/>
            <a:ext cx="1698172" cy="446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4761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547" y="0"/>
            <a:ext cx="5299364" cy="6324600"/>
          </a:xfrm>
          <a:prstGeom prst="rect">
            <a:avLst/>
          </a:prstGeom>
        </p:spPr>
        <p:style>
          <a:lnRef idx="2">
            <a:schemeClr val="dk1"/>
          </a:lnRef>
          <a:fillRef idx="1">
            <a:schemeClr val="lt1"/>
          </a:fillRef>
          <a:effectRef idx="0">
            <a:schemeClr val="dk1"/>
          </a:effectRef>
          <a:fontRef idx="minor">
            <a:schemeClr val="dk1"/>
          </a:fontRef>
        </p:style>
      </p:pic>
      <p:sp>
        <p:nvSpPr>
          <p:cNvPr id="3" name="TextBox 2"/>
          <p:cNvSpPr txBox="1"/>
          <p:nvPr/>
        </p:nvSpPr>
        <p:spPr>
          <a:xfrm>
            <a:off x="496786" y="326571"/>
            <a:ext cx="3461657" cy="59093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          Provider Discount Report</a:t>
            </a:r>
          </a:p>
          <a:p>
            <a:endParaRPr lang="en-US" dirty="0"/>
          </a:p>
          <a:p>
            <a:r>
              <a:rPr lang="en-US" dirty="0" err="1" smtClean="0"/>
              <a:t>Pg</a:t>
            </a:r>
            <a:r>
              <a:rPr lang="en-US" dirty="0" smtClean="0"/>
              <a:t> 1 of 30 - Computer </a:t>
            </a:r>
            <a:r>
              <a:rPr lang="en-US" dirty="0"/>
              <a:t>G</a:t>
            </a:r>
            <a:r>
              <a:rPr lang="en-US" dirty="0" smtClean="0"/>
              <a:t>enerated</a:t>
            </a:r>
          </a:p>
          <a:p>
            <a:endParaRPr lang="en-US" dirty="0"/>
          </a:p>
          <a:p>
            <a:r>
              <a:rPr lang="en-US" dirty="0" smtClean="0"/>
              <a:t>Name of Provider</a:t>
            </a:r>
          </a:p>
          <a:p>
            <a:r>
              <a:rPr lang="en-US" dirty="0" smtClean="0"/>
              <a:t>Date of service</a:t>
            </a:r>
          </a:p>
          <a:p>
            <a:r>
              <a:rPr lang="en-US" dirty="0" smtClean="0"/>
              <a:t>Name of Client</a:t>
            </a:r>
          </a:p>
          <a:p>
            <a:r>
              <a:rPr lang="en-US" dirty="0" smtClean="0"/>
              <a:t>Invoice Amount</a:t>
            </a:r>
          </a:p>
          <a:p>
            <a:r>
              <a:rPr lang="en-US" dirty="0" smtClean="0"/>
              <a:t>Paid Amount </a:t>
            </a:r>
          </a:p>
          <a:p>
            <a:r>
              <a:rPr lang="en-US" dirty="0" smtClean="0"/>
              <a:t>Date Invoice was paid</a:t>
            </a:r>
          </a:p>
          <a:p>
            <a:endParaRPr lang="en-US" dirty="0"/>
          </a:p>
          <a:p>
            <a:r>
              <a:rPr lang="en-US" dirty="0" smtClean="0"/>
              <a:t>Details total amount of all invoices received from each provider ($4,464 from 9 accounts); the amount we paid, $3,040.80 the difference (1,423.20) is the amount we saved.</a:t>
            </a:r>
          </a:p>
          <a:p>
            <a:endParaRPr lang="en-US" dirty="0" smtClean="0"/>
          </a:p>
          <a:p>
            <a:r>
              <a:rPr lang="en-US" dirty="0" smtClean="0"/>
              <a:t>$163,679 was saved by 45 active contractual agreements in 2015.</a:t>
            </a:r>
            <a:endParaRPr lang="en-US" dirty="0"/>
          </a:p>
          <a:p>
            <a:endParaRPr lang="en-US" dirty="0"/>
          </a:p>
        </p:txBody>
      </p:sp>
      <p:cxnSp>
        <p:nvCxnSpPr>
          <p:cNvPr id="5" name="Straight Arrow Connector 4"/>
          <p:cNvCxnSpPr/>
          <p:nvPr/>
        </p:nvCxnSpPr>
        <p:spPr>
          <a:xfrm flipV="1">
            <a:off x="2133600" y="1191987"/>
            <a:ext cx="2797629" cy="703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035629" y="1186543"/>
            <a:ext cx="3635829" cy="941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114056" y="1268186"/>
            <a:ext cx="4743944" cy="1168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894114" y="1590335"/>
            <a:ext cx="6085115" cy="10649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677886" y="1336904"/>
            <a:ext cx="6030687" cy="1651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227614" y="821872"/>
            <a:ext cx="2515097" cy="8109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421827" y="2819400"/>
            <a:ext cx="3310988" cy="1240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483428" y="2813957"/>
            <a:ext cx="4386943" cy="1587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6819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7771" y="108857"/>
            <a:ext cx="7750629" cy="526297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b="1" dirty="0" smtClean="0">
                <a:latin typeface="Times New Roman" panose="02020603050405020304" pitchFamily="18" charset="0"/>
                <a:cs typeface="Times New Roman" panose="02020603050405020304" pitchFamily="18" charset="0"/>
              </a:rPr>
              <a:t>For Templates of:</a:t>
            </a:r>
          </a:p>
          <a:p>
            <a:endParaRPr lang="en-US" sz="2800" b="1"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b="1" dirty="0" smtClean="0">
                <a:latin typeface="Times New Roman" panose="02020603050405020304" pitchFamily="18" charset="0"/>
                <a:cs typeface="Times New Roman" panose="02020603050405020304" pitchFamily="18" charset="0"/>
              </a:rPr>
              <a:t> Faxable Settlement Offer</a:t>
            </a:r>
          </a:p>
          <a:p>
            <a:pPr marL="457200" indent="-457200">
              <a:buFont typeface="Arial" panose="020B0604020202020204" pitchFamily="34" charset="0"/>
              <a:buChar char="•"/>
            </a:pPr>
            <a:r>
              <a:rPr lang="en-US" sz="2800" b="1" dirty="0" smtClean="0">
                <a:latin typeface="Times New Roman" panose="02020603050405020304" pitchFamily="18" charset="0"/>
                <a:cs typeface="Times New Roman" panose="02020603050405020304" pitchFamily="18" charset="0"/>
              </a:rPr>
              <a:t> Medical Provider Agreement</a:t>
            </a:r>
          </a:p>
          <a:p>
            <a:pPr marL="457200" indent="-4572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Savings Tracking Reports</a:t>
            </a:r>
          </a:p>
          <a:p>
            <a:pPr marL="457200" indent="-45720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Either complete the Electronic Order Form you received at the Breakout Session (there are also copies available at the dais) and give it to me or email me at :</a:t>
            </a:r>
            <a:endParaRPr lang="en-US" sz="2800" b="1" dirty="0">
              <a:latin typeface="Times New Roman" panose="02020603050405020304" pitchFamily="18" charset="0"/>
              <a:cs typeface="Times New Roman" panose="02020603050405020304" pitchFamily="18" charset="0"/>
            </a:endParaRPr>
          </a:p>
          <a:p>
            <a:r>
              <a:rPr lang="en-US" sz="2800" b="1"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rriedel@kyracinghealth.org</a:t>
            </a:r>
          </a:p>
          <a:p>
            <a:r>
              <a:rPr lang="en-US" sz="2800" dirty="0" smtClean="0"/>
              <a:t>                       </a:t>
            </a:r>
            <a:endParaRPr lang="en-US" sz="2800" dirty="0"/>
          </a:p>
        </p:txBody>
      </p:sp>
    </p:spTree>
    <p:extLst>
      <p:ext uri="{BB962C8B-B14F-4D97-AF65-F5344CB8AC3E}">
        <p14:creationId xmlns:p14="http://schemas.microsoft.com/office/powerpoint/2010/main" val="23745807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410088011"/>
              </p:ext>
            </p:extLst>
          </p:nvPr>
        </p:nvGraphicFramePr>
        <p:xfrm>
          <a:off x="603196" y="213232"/>
          <a:ext cx="10326061" cy="65556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0949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770494595"/>
              </p:ext>
            </p:extLst>
          </p:nvPr>
        </p:nvGraphicFramePr>
        <p:xfrm>
          <a:off x="344245" y="76200"/>
          <a:ext cx="10962042" cy="7405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019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2637" y="1768928"/>
            <a:ext cx="10265229" cy="141577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smtClean="0">
                <a:latin typeface="Times New Roman" panose="02020603050405020304" pitchFamily="18" charset="0"/>
                <a:cs typeface="Times New Roman" panose="02020603050405020304" pitchFamily="18" charset="0"/>
              </a:rPr>
              <a:t>Excerpt from Our Disclaimer</a:t>
            </a:r>
          </a:p>
          <a:p>
            <a:r>
              <a:rPr lang="en-US" dirty="0" smtClean="0">
                <a:latin typeface="Times New Roman" panose="02020603050405020304" pitchFamily="18" charset="0"/>
                <a:cs typeface="Times New Roman" panose="02020603050405020304" pitchFamily="18" charset="0"/>
              </a:rPr>
              <a:t>The Kentucky Racing Health and Welfare Fund is a non-profit charitable organization that receives no government funding or public tax revenue.  It is not an insurance company and does not assume responsibility for any incurred charges nor does it guarantee approval for any request for assistance.</a:t>
            </a:r>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002638" y="0"/>
            <a:ext cx="10265229" cy="141577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smtClean="0">
                <a:latin typeface="Times New Roman" panose="02020603050405020304" pitchFamily="18" charset="0"/>
                <a:cs typeface="Times New Roman" panose="02020603050405020304" pitchFamily="18" charset="0"/>
              </a:rPr>
              <a:t>Excerpt from our Funding </a:t>
            </a:r>
            <a:r>
              <a:rPr lang="en-US" sz="3200" dirty="0">
                <a:latin typeface="Times New Roman" panose="02020603050405020304" pitchFamily="18" charset="0"/>
                <a:cs typeface="Times New Roman" panose="02020603050405020304" pitchFamily="18" charset="0"/>
              </a:rPr>
              <a:t>L</a:t>
            </a:r>
            <a:r>
              <a:rPr lang="en-US" sz="3200" dirty="0" smtClean="0">
                <a:latin typeface="Times New Roman" panose="02020603050405020304" pitchFamily="18" charset="0"/>
                <a:cs typeface="Times New Roman" panose="02020603050405020304" pitchFamily="18" charset="0"/>
              </a:rPr>
              <a:t>egislation</a:t>
            </a:r>
          </a:p>
          <a:p>
            <a:r>
              <a:rPr lang="en-US" dirty="0" smtClean="0">
                <a:latin typeface="Times New Roman" panose="02020603050405020304" pitchFamily="18" charset="0"/>
                <a:cs typeface="Times New Roman" panose="02020603050405020304" pitchFamily="18" charset="0"/>
              </a:rPr>
              <a:t>….(licensees) who </a:t>
            </a:r>
            <a:r>
              <a:rPr lang="en-US" dirty="0">
                <a:latin typeface="Times New Roman" panose="02020603050405020304" pitchFamily="18" charset="0"/>
                <a:cs typeface="Times New Roman" panose="02020603050405020304" pitchFamily="18" charset="0"/>
              </a:rPr>
              <a:t>can demonstrate their need for financial assistance connected with death, illness, or off-the-job injury and are not otherwise covered by union health and welfare plans, workers' compensation, Social Security, public welfare, or any type of health, medical, death, or accident insurance. </a:t>
            </a:r>
          </a:p>
        </p:txBody>
      </p:sp>
      <p:sp>
        <p:nvSpPr>
          <p:cNvPr id="6" name="TextBox 5"/>
          <p:cNvSpPr txBox="1"/>
          <p:nvPr/>
        </p:nvSpPr>
        <p:spPr>
          <a:xfrm>
            <a:off x="1002638" y="3537857"/>
            <a:ext cx="10265228" cy="169277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latin typeface="Times New Roman" panose="02020603050405020304" pitchFamily="18" charset="0"/>
                <a:cs typeface="Times New Roman" panose="02020603050405020304" pitchFamily="18" charset="0"/>
              </a:rPr>
              <a:t>However….</a:t>
            </a:r>
          </a:p>
          <a:p>
            <a:r>
              <a:rPr lang="en-US" dirty="0">
                <a:latin typeface="Times New Roman" panose="02020603050405020304" pitchFamily="18" charset="0"/>
                <a:cs typeface="Times New Roman" panose="02020603050405020304" pitchFamily="18" charset="0"/>
              </a:rPr>
              <a:t>The Fund does issue Authorization Forms for eligible clients to take to medical professionals.  These Authorization Forms are </a:t>
            </a:r>
            <a:r>
              <a:rPr lang="en-US" dirty="0" smtClean="0">
                <a:latin typeface="Times New Roman" panose="02020603050405020304" pitchFamily="18" charset="0"/>
                <a:cs typeface="Times New Roman" panose="02020603050405020304" pitchFamily="18" charset="0"/>
              </a:rPr>
              <a:t>specifically issued for each medical </a:t>
            </a:r>
            <a:r>
              <a:rPr lang="en-US" dirty="0">
                <a:latin typeface="Times New Roman" panose="02020603050405020304" pitchFamily="18" charset="0"/>
                <a:cs typeface="Times New Roman" panose="02020603050405020304" pitchFamily="18" charset="0"/>
              </a:rPr>
              <a:t>provider, appointment date, medical procedure and </a:t>
            </a:r>
            <a:r>
              <a:rPr lang="en-US" dirty="0" smtClean="0">
                <a:latin typeface="Times New Roman" panose="02020603050405020304" pitchFamily="18" charset="0"/>
                <a:cs typeface="Times New Roman" panose="02020603050405020304" pitchFamily="18" charset="0"/>
              </a:rPr>
              <a:t>client. They </a:t>
            </a:r>
            <a:r>
              <a:rPr lang="en-US" dirty="0">
                <a:latin typeface="Times New Roman" panose="02020603050405020304" pitchFamily="18" charset="0"/>
                <a:cs typeface="Times New Roman" panose="02020603050405020304" pitchFamily="18" charset="0"/>
              </a:rPr>
              <a:t>carry a guarantee of payment within </a:t>
            </a:r>
            <a:r>
              <a:rPr lang="en-US" dirty="0" smtClean="0">
                <a:latin typeface="Times New Roman" panose="02020603050405020304" pitchFamily="18" charset="0"/>
                <a:cs typeface="Times New Roman" panose="02020603050405020304" pitchFamily="18" charset="0"/>
              </a:rPr>
              <a:t>the Fund’s </a:t>
            </a:r>
            <a:r>
              <a:rPr lang="en-US" dirty="0">
                <a:latin typeface="Times New Roman" panose="02020603050405020304" pitchFamily="18" charset="0"/>
                <a:cs typeface="Times New Roman" panose="02020603050405020304" pitchFamily="18" charset="0"/>
              </a:rPr>
              <a:t>pay scale. </a:t>
            </a:r>
            <a:r>
              <a:rPr lang="en-US" dirty="0" smtClean="0">
                <a:latin typeface="Times New Roman" panose="02020603050405020304" pitchFamily="18" charset="0"/>
                <a:cs typeface="Times New Roman" panose="02020603050405020304" pitchFamily="18" charset="0"/>
              </a:rPr>
              <a:t>Also, whenever we attempt to settle </a:t>
            </a:r>
            <a:r>
              <a:rPr lang="en-US" dirty="0">
                <a:latin typeface="Times New Roman" panose="02020603050405020304" pitchFamily="18" charset="0"/>
                <a:cs typeface="Times New Roman" panose="02020603050405020304" pitchFamily="18" charset="0"/>
              </a:rPr>
              <a:t>charges we take into consideration any outstanding charges our client may be left </a:t>
            </a:r>
            <a:r>
              <a:rPr lang="en-US" dirty="0" smtClean="0">
                <a:latin typeface="Times New Roman" panose="02020603050405020304" pitchFamily="18" charset="0"/>
                <a:cs typeface="Times New Roman" panose="02020603050405020304" pitchFamily="18" charset="0"/>
              </a:rPr>
              <a:t>with.</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31991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1068" y="763793"/>
            <a:ext cx="9230061" cy="4154984"/>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Today we want to concentrate on just one component of the Cost Shifting Campaign: </a:t>
            </a:r>
          </a:p>
          <a:p>
            <a:endParaRPr lang="en-US" sz="3200" dirty="0" smtClean="0">
              <a:latin typeface="Times New Roman" panose="02020603050405020304" pitchFamily="18" charset="0"/>
              <a:cs typeface="Times New Roman" panose="02020603050405020304" pitchFamily="18" charset="0"/>
            </a:endParaRPr>
          </a:p>
          <a:p>
            <a:r>
              <a:rPr lang="en-US" sz="5400" dirty="0" smtClean="0">
                <a:latin typeface="Times New Roman" panose="02020603050405020304" pitchFamily="18" charset="0"/>
                <a:cs typeface="Times New Roman" panose="02020603050405020304" pitchFamily="18" charset="0"/>
              </a:rPr>
              <a:t>The Faxable </a:t>
            </a:r>
            <a:r>
              <a:rPr lang="en-US" sz="5400" dirty="0">
                <a:latin typeface="Times New Roman" panose="02020603050405020304" pitchFamily="18" charset="0"/>
                <a:cs typeface="Times New Roman" panose="02020603050405020304" pitchFamily="18" charset="0"/>
              </a:rPr>
              <a:t>S</a:t>
            </a:r>
            <a:r>
              <a:rPr lang="en-US" sz="5400" dirty="0" smtClean="0">
                <a:latin typeface="Times New Roman" panose="02020603050405020304" pitchFamily="18" charset="0"/>
                <a:cs typeface="Times New Roman" panose="02020603050405020304" pitchFamily="18" charset="0"/>
              </a:rPr>
              <a:t>ettlement Offer</a:t>
            </a:r>
          </a:p>
          <a:p>
            <a:endParaRPr lang="en-US" sz="5400" dirty="0">
              <a:latin typeface="Times New Roman" panose="02020603050405020304" pitchFamily="18" charset="0"/>
              <a:cs typeface="Times New Roman" panose="02020603050405020304" pitchFamily="18" charset="0"/>
            </a:endParaRPr>
          </a:p>
          <a:p>
            <a:pPr algn="ctr"/>
            <a:r>
              <a:rPr lang="en-US" sz="2400" dirty="0" smtClean="0">
                <a:latin typeface="Times New Roman" panose="02020603050405020304" pitchFamily="18" charset="0"/>
                <a:cs typeface="Times New Roman" panose="02020603050405020304" pitchFamily="18" charset="0"/>
              </a:rPr>
              <a:t>This method may or may not work for you but you are encouraged to attempt this at the office – some assembly required</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5141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09202" y="-17559004"/>
            <a:ext cx="7533632" cy="975710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6040" y="0"/>
            <a:ext cx="4912822" cy="6266985"/>
          </a:xfrm>
          <a:prstGeom prst="rect">
            <a:avLst/>
          </a:prstGeom>
        </p:spPr>
        <p:style>
          <a:lnRef idx="2">
            <a:schemeClr val="dk1"/>
          </a:lnRef>
          <a:fillRef idx="1">
            <a:schemeClr val="lt1"/>
          </a:fillRef>
          <a:effectRef idx="0">
            <a:schemeClr val="dk1"/>
          </a:effectRef>
          <a:fontRef idx="minor">
            <a:schemeClr val="dk1"/>
          </a:fontRef>
        </p:style>
      </p:pic>
      <p:sp>
        <p:nvSpPr>
          <p:cNvPr id="6" name="TextBox 5"/>
          <p:cNvSpPr txBox="1"/>
          <p:nvPr/>
        </p:nvSpPr>
        <p:spPr>
          <a:xfrm>
            <a:off x="989704" y="806824"/>
            <a:ext cx="1947134" cy="286232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Settlement Offer Template</a:t>
            </a:r>
          </a:p>
          <a:p>
            <a:endParaRPr lang="en-US" dirty="0"/>
          </a:p>
          <a:p>
            <a:pPr marL="285750" indent="-285750">
              <a:buFont typeface="Arial" panose="020B0604020202020204" pitchFamily="34" charset="0"/>
              <a:buChar char="•"/>
            </a:pPr>
            <a:r>
              <a:rPr lang="en-US" dirty="0" smtClean="0"/>
              <a:t>Date</a:t>
            </a:r>
          </a:p>
          <a:p>
            <a:pPr marL="285750" indent="-285750">
              <a:buFont typeface="Arial" panose="020B0604020202020204" pitchFamily="34" charset="0"/>
              <a:buChar char="•"/>
            </a:pPr>
            <a:r>
              <a:rPr lang="en-US" dirty="0" smtClean="0"/>
              <a:t>Medical Provider</a:t>
            </a:r>
          </a:p>
          <a:p>
            <a:pPr marL="285750" indent="-285750">
              <a:buFont typeface="Arial" panose="020B0604020202020204" pitchFamily="34" charset="0"/>
              <a:buChar char="•"/>
            </a:pPr>
            <a:r>
              <a:rPr lang="en-US" dirty="0" smtClean="0"/>
              <a:t>Patient and Account information</a:t>
            </a:r>
          </a:p>
          <a:p>
            <a:pPr marL="285750" indent="-285750">
              <a:buFont typeface="Arial" panose="020B0604020202020204" pitchFamily="34" charset="0"/>
              <a:buChar char="•"/>
            </a:pPr>
            <a:r>
              <a:rPr lang="en-US" dirty="0" smtClean="0"/>
              <a:t>Invoice Amount</a:t>
            </a:r>
          </a:p>
        </p:txBody>
      </p:sp>
      <p:cxnSp>
        <p:nvCxnSpPr>
          <p:cNvPr id="8" name="Straight Arrow Connector 7"/>
          <p:cNvCxnSpPr/>
          <p:nvPr/>
        </p:nvCxnSpPr>
        <p:spPr>
          <a:xfrm flipV="1">
            <a:off x="1822676" y="1591017"/>
            <a:ext cx="2503997" cy="219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776654" y="2018371"/>
            <a:ext cx="1550019" cy="100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529623" y="2601842"/>
            <a:ext cx="3301417" cy="349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936838" y="2843561"/>
            <a:ext cx="2929754" cy="613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244361" y="2237985"/>
            <a:ext cx="2207941" cy="34163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The “Read between Lines” paragraph</a:t>
            </a:r>
          </a:p>
          <a:p>
            <a:endParaRPr lang="en-US" dirty="0"/>
          </a:p>
          <a:p>
            <a:r>
              <a:rPr lang="en-US" dirty="0" smtClean="0"/>
              <a:t>Our offer</a:t>
            </a:r>
          </a:p>
          <a:p>
            <a:endParaRPr lang="en-US" dirty="0"/>
          </a:p>
          <a:p>
            <a:r>
              <a:rPr lang="en-US" dirty="0" smtClean="0"/>
              <a:t>Check off to accept</a:t>
            </a:r>
          </a:p>
          <a:p>
            <a:endParaRPr lang="en-US" dirty="0"/>
          </a:p>
          <a:p>
            <a:r>
              <a:rPr lang="en-US" dirty="0" smtClean="0"/>
              <a:t>Check off counteroffer</a:t>
            </a:r>
          </a:p>
          <a:p>
            <a:endParaRPr lang="en-US" dirty="0"/>
          </a:p>
          <a:p>
            <a:r>
              <a:rPr lang="en-US" dirty="0" smtClean="0"/>
              <a:t>Signature of acceptance</a:t>
            </a:r>
            <a:endParaRPr lang="en-US" dirty="0"/>
          </a:p>
        </p:txBody>
      </p:sp>
      <p:cxnSp>
        <p:nvCxnSpPr>
          <p:cNvPr id="27" name="Straight Arrow Connector 26"/>
          <p:cNvCxnSpPr/>
          <p:nvPr/>
        </p:nvCxnSpPr>
        <p:spPr>
          <a:xfrm flipH="1">
            <a:off x="7906215" y="2776654"/>
            <a:ext cx="1371600" cy="791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7125629" y="3456878"/>
            <a:ext cx="2118732" cy="501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6779941" y="3968560"/>
            <a:ext cx="2497874" cy="1161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7571678" y="4761571"/>
            <a:ext cx="1706137" cy="6133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7778174" y="5374888"/>
            <a:ext cx="1466187" cy="3122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68342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6031" y="305441"/>
            <a:ext cx="9100969" cy="501675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smtClean="0"/>
              <a:t>The Faxable Settlement Offer has several advantages</a:t>
            </a:r>
          </a:p>
          <a:p>
            <a:endParaRPr lang="en-US" dirty="0"/>
          </a:p>
          <a:p>
            <a:r>
              <a:rPr lang="en-US" dirty="0" smtClean="0">
                <a:latin typeface="Times New Roman" panose="02020603050405020304" pitchFamily="18" charset="0"/>
                <a:cs typeface="Times New Roman" panose="02020603050405020304" pitchFamily="18" charset="0"/>
              </a:rPr>
              <a:t>The only reason you would need to have a phone conversation is to secure the medical providers fax number (which may be on the medical invoice).</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 only other reason you would need to have a phone conversation is to follow-up if you have not had a response to your generous offer (or you could just resend it).</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It helps you overcome the reluctance and yucky feeling of asking for the discount.</a:t>
            </a: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It will save you hours of trying to reach the decision maker by phone.</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It will save you hours of not being placed on hold.</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It provides a permanent record of the providers’ response in case they or your client ever come back on you or your horsemen.</a:t>
            </a:r>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12192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16851" y="0"/>
            <a:ext cx="5930607" cy="6291943"/>
          </a:xfrm>
          <a:prstGeom prst="rect">
            <a:avLst/>
          </a:prstGeom>
        </p:spPr>
        <p:style>
          <a:lnRef idx="2">
            <a:schemeClr val="dk1"/>
          </a:lnRef>
          <a:fillRef idx="1">
            <a:schemeClr val="lt1"/>
          </a:fillRef>
          <a:effectRef idx="0">
            <a:schemeClr val="dk1"/>
          </a:effectRef>
          <a:fontRef idx="minor">
            <a:schemeClr val="dk1"/>
          </a:fontRef>
        </p:style>
      </p:pic>
      <p:sp>
        <p:nvSpPr>
          <p:cNvPr id="3" name="TextBox 2"/>
          <p:cNvSpPr txBox="1"/>
          <p:nvPr/>
        </p:nvSpPr>
        <p:spPr>
          <a:xfrm>
            <a:off x="688488" y="2512167"/>
            <a:ext cx="2624867"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a:p>
            <a:r>
              <a:rPr lang="en-US" dirty="0" smtClean="0"/>
              <a:t>Invoiced Amount: $1,383</a:t>
            </a:r>
          </a:p>
          <a:p>
            <a:endParaRPr lang="en-US" dirty="0"/>
          </a:p>
          <a:p>
            <a:r>
              <a:rPr lang="en-US" dirty="0" smtClean="0"/>
              <a:t>Settlement Offer: $656.50</a:t>
            </a:r>
          </a:p>
          <a:p>
            <a:r>
              <a:rPr lang="en-US" dirty="0" smtClean="0"/>
              <a:t>Accepted</a:t>
            </a:r>
          </a:p>
          <a:p>
            <a:endParaRPr lang="en-US" dirty="0"/>
          </a:p>
          <a:p>
            <a:r>
              <a:rPr lang="en-US" dirty="0" smtClean="0"/>
              <a:t>Savings to Fund $691.50</a:t>
            </a:r>
            <a:endParaRPr lang="en-US" dirty="0"/>
          </a:p>
          <a:p>
            <a:r>
              <a:rPr lang="en-US" dirty="0" smtClean="0"/>
              <a:t> </a:t>
            </a:r>
            <a:endParaRPr lang="en-US" dirty="0"/>
          </a:p>
        </p:txBody>
      </p:sp>
      <p:sp>
        <p:nvSpPr>
          <p:cNvPr id="4" name="TextBox 3"/>
          <p:cNvSpPr txBox="1"/>
          <p:nvPr/>
        </p:nvSpPr>
        <p:spPr>
          <a:xfrm>
            <a:off x="688488" y="707571"/>
            <a:ext cx="2624867" cy="369332"/>
          </a:xfrm>
          <a:prstGeom prst="rect">
            <a:avLst/>
          </a:prstGeom>
          <a:noFill/>
        </p:spPr>
        <p:txBody>
          <a:bodyPr wrap="square" rtlCol="0">
            <a:spAutoFit/>
          </a:bodyPr>
          <a:lstStyle/>
          <a:p>
            <a:r>
              <a:rPr lang="en-US" dirty="0" smtClean="0"/>
              <a:t>The Acceptance</a:t>
            </a:r>
            <a:endParaRPr lang="en-US" dirty="0"/>
          </a:p>
        </p:txBody>
      </p:sp>
    </p:spTree>
    <p:extLst>
      <p:ext uri="{BB962C8B-B14F-4D97-AF65-F5344CB8AC3E}">
        <p14:creationId xmlns:p14="http://schemas.microsoft.com/office/powerpoint/2010/main" val="160052198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xmlns=""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TM04033927[[fn=Main Event]]</Template>
  <TotalTime>1528</TotalTime>
  <Words>1523</Words>
  <Application>Microsoft Office PowerPoint</Application>
  <PresentationFormat>Custom</PresentationFormat>
  <Paragraphs>159</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Main Event</vt:lpstr>
      <vt:lpstr>Negotiating medical invoices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Happens when a provider declines our generous offer</vt:lpstr>
      <vt:lpstr>Knowing where to start your offer</vt:lpstr>
      <vt:lpstr>Sending a settlement offer  </vt:lpstr>
      <vt:lpstr>                       Keeping score</vt:lpstr>
      <vt:lpstr>Without getting too deep into the nuts and bolts of our record keeping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Negotiating medical invoices</dc:title>
  <dc:creator>Richard Riedel</dc:creator>
  <cp:lastModifiedBy>Richard Reidel</cp:lastModifiedBy>
  <cp:revision>60</cp:revision>
  <dcterms:created xsi:type="dcterms:W3CDTF">2016-01-11T19:04:16Z</dcterms:created>
  <dcterms:modified xsi:type="dcterms:W3CDTF">2016-02-06T02:53:53Z</dcterms:modified>
</cp:coreProperties>
</file>