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7" r:id="rId4"/>
    <p:sldId id="257" r:id="rId5"/>
    <p:sldId id="278" r:id="rId6"/>
    <p:sldId id="259" r:id="rId7"/>
    <p:sldId id="260" r:id="rId8"/>
    <p:sldId id="261" r:id="rId9"/>
    <p:sldId id="262" r:id="rId10"/>
    <p:sldId id="266" r:id="rId11"/>
    <p:sldId id="267" r:id="rId12"/>
    <p:sldId id="270" r:id="rId13"/>
    <p:sldId id="271" r:id="rId14"/>
    <p:sldId id="272" r:id="rId15"/>
    <p:sldId id="279" r:id="rId16"/>
    <p:sldId id="281" r:id="rId17"/>
    <p:sldId id="282" r:id="rId18"/>
    <p:sldId id="283" r:id="rId19"/>
    <p:sldId id="280" r:id="rId20"/>
    <p:sldId id="284" r:id="rId21"/>
    <p:sldId id="285" r:id="rId22"/>
    <p:sldId id="273" r:id="rId23"/>
    <p:sldId id="274" r:id="rId24"/>
    <p:sldId id="269" r:id="rId25"/>
    <p:sldId id="263" r:id="rId26"/>
    <p:sldId id="264" r:id="rId27"/>
    <p:sldId id="265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90065-5B14-43A1-9C7A-7E9E4DB2F4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17ADF-C146-4009-9F7B-315F789F7783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Executive Committee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6FED8D-37CD-4D7B-8975-96A784A684C0}" type="parTrans" cxnId="{E3951DC6-B877-4747-A166-8548CCE279D5}">
      <dgm:prSet/>
      <dgm:spPr/>
      <dgm:t>
        <a:bodyPr/>
        <a:lstStyle/>
        <a:p>
          <a:endParaRPr lang="en-US"/>
        </a:p>
      </dgm:t>
    </dgm:pt>
    <dgm:pt modelId="{8D8CD978-3D0A-4C82-803D-CF7D040A0ED0}" type="sibTrans" cxnId="{E3951DC6-B877-4747-A166-8548CCE279D5}">
      <dgm:prSet/>
      <dgm:spPr/>
      <dgm:t>
        <a:bodyPr/>
        <a:lstStyle/>
        <a:p>
          <a:endParaRPr lang="en-US"/>
        </a:p>
      </dgm:t>
    </dgm:pt>
    <dgm:pt modelId="{D9A40C96-2048-415B-812F-60AE45E4B0CF}" type="asst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Board of Directors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FC4B06-A6A5-444B-9FA6-9BA968E50AD3}" type="parTrans" cxnId="{86EB4B48-6B4A-44A3-A12F-CAF40B37D3BA}">
      <dgm:prSet/>
      <dgm:spPr/>
      <dgm:t>
        <a:bodyPr/>
        <a:lstStyle/>
        <a:p>
          <a:endParaRPr lang="en-US"/>
        </a:p>
      </dgm:t>
    </dgm:pt>
    <dgm:pt modelId="{7F77D82C-1CD7-4BA8-BA94-6CAC8CE2D53F}" type="sibTrans" cxnId="{86EB4B48-6B4A-44A3-A12F-CAF40B37D3BA}">
      <dgm:prSet/>
      <dgm:spPr/>
      <dgm:t>
        <a:bodyPr/>
        <a:lstStyle/>
        <a:p>
          <a:endParaRPr lang="en-US"/>
        </a:p>
      </dgm:t>
    </dgm:pt>
    <dgm:pt modelId="{666E144C-4C01-408A-926A-4D32F09785A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Geographical Districts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65E0B-B9E3-46E6-8A4B-16F66BA48F31}" type="parTrans" cxnId="{847A043C-B958-46B8-A578-D2F50DDB0D84}">
      <dgm:prSet/>
      <dgm:spPr/>
      <dgm:t>
        <a:bodyPr/>
        <a:lstStyle/>
        <a:p>
          <a:endParaRPr lang="en-US"/>
        </a:p>
      </dgm:t>
    </dgm:pt>
    <dgm:pt modelId="{194F14CB-B55F-47CB-BD21-3888F4F5669A}" type="sibTrans" cxnId="{847A043C-B958-46B8-A578-D2F50DDB0D84}">
      <dgm:prSet/>
      <dgm:spPr/>
      <dgm:t>
        <a:bodyPr/>
        <a:lstStyle/>
        <a:p>
          <a:endParaRPr lang="en-US"/>
        </a:p>
      </dgm:t>
    </dgm:pt>
    <dgm:pt modelId="{E9AF4F82-EF16-4CBB-BAB9-888EA3D6D7B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Breed and Discipline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913925-688A-45C3-93CD-0870A708C5FF}" type="parTrans" cxnId="{4C8F7406-2223-45BD-8F59-22ADB4C442E1}">
      <dgm:prSet/>
      <dgm:spPr/>
      <dgm:t>
        <a:bodyPr/>
        <a:lstStyle/>
        <a:p>
          <a:endParaRPr lang="en-US"/>
        </a:p>
      </dgm:t>
    </dgm:pt>
    <dgm:pt modelId="{3BE330D2-2E04-441E-892E-72D1D46386DD}" type="sibTrans" cxnId="{4C8F7406-2223-45BD-8F59-22ADB4C442E1}">
      <dgm:prSet/>
      <dgm:spPr/>
      <dgm:t>
        <a:bodyPr/>
        <a:lstStyle/>
        <a:p>
          <a:endParaRPr lang="en-US"/>
        </a:p>
      </dgm:t>
    </dgm:pt>
    <dgm:pt modelId="{2A37A682-0E27-4C66-ADAA-824E6E72B510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Liaisons with horsemen groups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AA0AA-5B57-4B32-9EE3-EE97078390B3}" type="parTrans" cxnId="{B8579CE7-7CEE-45C8-A84B-591289207CA4}">
      <dgm:prSet/>
      <dgm:spPr/>
      <dgm:t>
        <a:bodyPr/>
        <a:lstStyle/>
        <a:p>
          <a:endParaRPr lang="en-US"/>
        </a:p>
      </dgm:t>
    </dgm:pt>
    <dgm:pt modelId="{C84D6C61-E00A-4627-A792-79C919AB3AE1}" type="sibTrans" cxnId="{B8579CE7-7CEE-45C8-A84B-591289207CA4}">
      <dgm:prSet/>
      <dgm:spPr/>
      <dgm:t>
        <a:bodyPr/>
        <a:lstStyle/>
        <a:p>
          <a:endParaRPr lang="en-US"/>
        </a:p>
      </dgm:t>
    </dgm:pt>
    <dgm:pt modelId="{7B68054D-83BD-43E6-A208-A7F9566C8A31}" type="pres">
      <dgm:prSet presAssocID="{E7990065-5B14-43A1-9C7A-7E9E4DB2F4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506C3F-A664-44CF-8354-BBFE49DF2526}" type="pres">
      <dgm:prSet presAssocID="{25B17ADF-C146-4009-9F7B-315F789F7783}" presName="hierRoot1" presStyleCnt="0">
        <dgm:presLayoutVars>
          <dgm:hierBranch val="init"/>
        </dgm:presLayoutVars>
      </dgm:prSet>
      <dgm:spPr/>
    </dgm:pt>
    <dgm:pt modelId="{0A82D2B0-B252-4298-A361-42EB90EEAB0B}" type="pres">
      <dgm:prSet presAssocID="{25B17ADF-C146-4009-9F7B-315F789F7783}" presName="rootComposite1" presStyleCnt="0"/>
      <dgm:spPr/>
    </dgm:pt>
    <dgm:pt modelId="{D9B5C919-A11D-4DA7-A70C-7FCBC2042323}" type="pres">
      <dgm:prSet presAssocID="{25B17ADF-C146-4009-9F7B-315F789F778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FF0E8-A1F9-49F0-BC89-2D9D122849BF}" type="pres">
      <dgm:prSet presAssocID="{25B17ADF-C146-4009-9F7B-315F789F778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7D6A15-707E-4B2D-83F7-F3EB55EAD976}" type="pres">
      <dgm:prSet presAssocID="{25B17ADF-C146-4009-9F7B-315F789F7783}" presName="hierChild2" presStyleCnt="0"/>
      <dgm:spPr/>
    </dgm:pt>
    <dgm:pt modelId="{87C3AA85-B459-4271-BD68-C86F9686F693}" type="pres">
      <dgm:prSet presAssocID="{F0865E0B-B9E3-46E6-8A4B-16F66BA48F31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817662A-FB52-4183-AA4F-EFB22D6F474C}" type="pres">
      <dgm:prSet presAssocID="{666E144C-4C01-408A-926A-4D32F09785A7}" presName="hierRoot2" presStyleCnt="0">
        <dgm:presLayoutVars>
          <dgm:hierBranch val="init"/>
        </dgm:presLayoutVars>
      </dgm:prSet>
      <dgm:spPr/>
    </dgm:pt>
    <dgm:pt modelId="{ABB07904-4288-40A1-9F72-60E3B6F2CE94}" type="pres">
      <dgm:prSet presAssocID="{666E144C-4C01-408A-926A-4D32F09785A7}" presName="rootComposite" presStyleCnt="0"/>
      <dgm:spPr/>
    </dgm:pt>
    <dgm:pt modelId="{B479C62F-6CDA-4BBC-A1D4-03EEFBFB21F9}" type="pres">
      <dgm:prSet presAssocID="{666E144C-4C01-408A-926A-4D32F09785A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C0544B-CF0F-4F18-AF3A-856277706137}" type="pres">
      <dgm:prSet presAssocID="{666E144C-4C01-408A-926A-4D32F09785A7}" presName="rootConnector" presStyleLbl="node2" presStyleIdx="0" presStyleCnt="3"/>
      <dgm:spPr/>
      <dgm:t>
        <a:bodyPr/>
        <a:lstStyle/>
        <a:p>
          <a:endParaRPr lang="en-US"/>
        </a:p>
      </dgm:t>
    </dgm:pt>
    <dgm:pt modelId="{5D4AAFC9-CEF6-4A4E-8C97-25B29A44DBA9}" type="pres">
      <dgm:prSet presAssocID="{666E144C-4C01-408A-926A-4D32F09785A7}" presName="hierChild4" presStyleCnt="0"/>
      <dgm:spPr/>
    </dgm:pt>
    <dgm:pt modelId="{C1F23E80-C4E0-441C-8B05-B4AAF5BC31FD}" type="pres">
      <dgm:prSet presAssocID="{666E144C-4C01-408A-926A-4D32F09785A7}" presName="hierChild5" presStyleCnt="0"/>
      <dgm:spPr/>
    </dgm:pt>
    <dgm:pt modelId="{BF698546-BD21-4D8D-B7A6-0DE9EA5A4E44}" type="pres">
      <dgm:prSet presAssocID="{0F913925-688A-45C3-93CD-0870A708C5F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BDE09F34-8102-4E40-A49A-3B449DC78EC9}" type="pres">
      <dgm:prSet presAssocID="{E9AF4F82-EF16-4CBB-BAB9-888EA3D6D7B7}" presName="hierRoot2" presStyleCnt="0">
        <dgm:presLayoutVars>
          <dgm:hierBranch val="init"/>
        </dgm:presLayoutVars>
      </dgm:prSet>
      <dgm:spPr/>
    </dgm:pt>
    <dgm:pt modelId="{21E0B5E3-7A55-4939-9FC7-03DA119607D7}" type="pres">
      <dgm:prSet presAssocID="{E9AF4F82-EF16-4CBB-BAB9-888EA3D6D7B7}" presName="rootComposite" presStyleCnt="0"/>
      <dgm:spPr/>
    </dgm:pt>
    <dgm:pt modelId="{060D3124-CAE5-468E-A7E3-E06DCEA3DBB2}" type="pres">
      <dgm:prSet presAssocID="{E9AF4F82-EF16-4CBB-BAB9-888EA3D6D7B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7219A1-6315-4DDA-BCAA-8CED51C9D9F8}" type="pres">
      <dgm:prSet presAssocID="{E9AF4F82-EF16-4CBB-BAB9-888EA3D6D7B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8CAEC0C-8374-4680-AAE8-ABA59CD2B139}" type="pres">
      <dgm:prSet presAssocID="{E9AF4F82-EF16-4CBB-BAB9-888EA3D6D7B7}" presName="hierChild4" presStyleCnt="0"/>
      <dgm:spPr/>
    </dgm:pt>
    <dgm:pt modelId="{954E8488-4583-4194-99B6-F6DCEB7F915A}" type="pres">
      <dgm:prSet presAssocID="{E9AF4F82-EF16-4CBB-BAB9-888EA3D6D7B7}" presName="hierChild5" presStyleCnt="0"/>
      <dgm:spPr/>
    </dgm:pt>
    <dgm:pt modelId="{868D92AC-ED1C-4E0C-B778-12C3F18C3FA6}" type="pres">
      <dgm:prSet presAssocID="{631AA0AA-5B57-4B32-9EE3-EE97078390B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E421CE6-417A-4C53-A0CD-6711CBF02CC8}" type="pres">
      <dgm:prSet presAssocID="{2A37A682-0E27-4C66-ADAA-824E6E72B510}" presName="hierRoot2" presStyleCnt="0">
        <dgm:presLayoutVars>
          <dgm:hierBranch val="init"/>
        </dgm:presLayoutVars>
      </dgm:prSet>
      <dgm:spPr/>
    </dgm:pt>
    <dgm:pt modelId="{5E70D1B0-AE45-42EB-AADD-59B8F97DF716}" type="pres">
      <dgm:prSet presAssocID="{2A37A682-0E27-4C66-ADAA-824E6E72B510}" presName="rootComposite" presStyleCnt="0"/>
      <dgm:spPr/>
    </dgm:pt>
    <dgm:pt modelId="{B900FC74-6623-497C-B533-CE45B942AC1D}" type="pres">
      <dgm:prSet presAssocID="{2A37A682-0E27-4C66-ADAA-824E6E72B5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41B97-F6D2-4F13-8AC5-265F9E8AB3B2}" type="pres">
      <dgm:prSet presAssocID="{2A37A682-0E27-4C66-ADAA-824E6E72B510}" presName="rootConnector" presStyleLbl="node2" presStyleIdx="2" presStyleCnt="3"/>
      <dgm:spPr/>
      <dgm:t>
        <a:bodyPr/>
        <a:lstStyle/>
        <a:p>
          <a:endParaRPr lang="en-US"/>
        </a:p>
      </dgm:t>
    </dgm:pt>
    <dgm:pt modelId="{CDA0E4CD-BDE7-46D4-9EE6-B2EFBDB1A6AE}" type="pres">
      <dgm:prSet presAssocID="{2A37A682-0E27-4C66-ADAA-824E6E72B510}" presName="hierChild4" presStyleCnt="0"/>
      <dgm:spPr/>
    </dgm:pt>
    <dgm:pt modelId="{B3174749-B68B-4E42-95BF-2C2443693B50}" type="pres">
      <dgm:prSet presAssocID="{2A37A682-0E27-4C66-ADAA-824E6E72B510}" presName="hierChild5" presStyleCnt="0"/>
      <dgm:spPr/>
    </dgm:pt>
    <dgm:pt modelId="{990397C4-4919-4CFF-9684-72AF579F148D}" type="pres">
      <dgm:prSet presAssocID="{25B17ADF-C146-4009-9F7B-315F789F7783}" presName="hierChild3" presStyleCnt="0"/>
      <dgm:spPr/>
    </dgm:pt>
    <dgm:pt modelId="{3D62EB90-C9C0-4375-8DC3-E308DC0D95F9}" type="pres">
      <dgm:prSet presAssocID="{18FC4B06-A6A5-444B-9FA6-9BA968E50AD3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0981473-7EB3-470C-BD03-7B7DB51FC01A}" type="pres">
      <dgm:prSet presAssocID="{D9A40C96-2048-415B-812F-60AE45E4B0CF}" presName="hierRoot3" presStyleCnt="0">
        <dgm:presLayoutVars>
          <dgm:hierBranch val="init"/>
        </dgm:presLayoutVars>
      </dgm:prSet>
      <dgm:spPr/>
    </dgm:pt>
    <dgm:pt modelId="{237B3256-ABCB-4C4E-AED8-597DB493F000}" type="pres">
      <dgm:prSet presAssocID="{D9A40C96-2048-415B-812F-60AE45E4B0CF}" presName="rootComposite3" presStyleCnt="0"/>
      <dgm:spPr/>
    </dgm:pt>
    <dgm:pt modelId="{5F9383AC-C14D-4316-9F28-EF31C0E169F8}" type="pres">
      <dgm:prSet presAssocID="{D9A40C96-2048-415B-812F-60AE45E4B0C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F34102-F0E6-4F01-8927-74C2A1458A13}" type="pres">
      <dgm:prSet presAssocID="{D9A40C96-2048-415B-812F-60AE45E4B0C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8AE017C3-C391-4A90-86E2-B62B8BAF1F60}" type="pres">
      <dgm:prSet presAssocID="{D9A40C96-2048-415B-812F-60AE45E4B0CF}" presName="hierChild6" presStyleCnt="0"/>
      <dgm:spPr/>
    </dgm:pt>
    <dgm:pt modelId="{685B973D-20A2-4E1F-A47D-281268D23938}" type="pres">
      <dgm:prSet presAssocID="{D9A40C96-2048-415B-812F-60AE45E4B0CF}" presName="hierChild7" presStyleCnt="0"/>
      <dgm:spPr/>
    </dgm:pt>
  </dgm:ptLst>
  <dgm:cxnLst>
    <dgm:cxn modelId="{8B1337ED-1996-444D-91F1-129A5B42870B}" type="presOf" srcId="{25B17ADF-C146-4009-9F7B-315F789F7783}" destId="{73AFF0E8-A1F9-49F0-BC89-2D9D122849BF}" srcOrd="1" destOrd="0" presId="urn:microsoft.com/office/officeart/2005/8/layout/orgChart1"/>
    <dgm:cxn modelId="{44C78E94-8851-4169-A597-2D7805439826}" type="presOf" srcId="{25B17ADF-C146-4009-9F7B-315F789F7783}" destId="{D9B5C919-A11D-4DA7-A70C-7FCBC2042323}" srcOrd="0" destOrd="0" presId="urn:microsoft.com/office/officeart/2005/8/layout/orgChart1"/>
    <dgm:cxn modelId="{CCA76554-A2DD-4256-9391-E77FAA68F001}" type="presOf" srcId="{666E144C-4C01-408A-926A-4D32F09785A7}" destId="{98C0544B-CF0F-4F18-AF3A-856277706137}" srcOrd="1" destOrd="0" presId="urn:microsoft.com/office/officeart/2005/8/layout/orgChart1"/>
    <dgm:cxn modelId="{E3951DC6-B877-4747-A166-8548CCE279D5}" srcId="{E7990065-5B14-43A1-9C7A-7E9E4DB2F4E9}" destId="{25B17ADF-C146-4009-9F7B-315F789F7783}" srcOrd="0" destOrd="0" parTransId="{6B6FED8D-37CD-4D7B-8975-96A784A684C0}" sibTransId="{8D8CD978-3D0A-4C82-803D-CF7D040A0ED0}"/>
    <dgm:cxn modelId="{DEB15084-213A-4427-BC6C-AB70293107A1}" type="presOf" srcId="{D9A40C96-2048-415B-812F-60AE45E4B0CF}" destId="{0CF34102-F0E6-4F01-8927-74C2A1458A13}" srcOrd="1" destOrd="0" presId="urn:microsoft.com/office/officeart/2005/8/layout/orgChart1"/>
    <dgm:cxn modelId="{847A043C-B958-46B8-A578-D2F50DDB0D84}" srcId="{25B17ADF-C146-4009-9F7B-315F789F7783}" destId="{666E144C-4C01-408A-926A-4D32F09785A7}" srcOrd="1" destOrd="0" parTransId="{F0865E0B-B9E3-46E6-8A4B-16F66BA48F31}" sibTransId="{194F14CB-B55F-47CB-BD21-3888F4F5669A}"/>
    <dgm:cxn modelId="{B899FDF1-76E2-4700-BB5A-B9DE1216A3AE}" type="presOf" srcId="{E7990065-5B14-43A1-9C7A-7E9E4DB2F4E9}" destId="{7B68054D-83BD-43E6-A208-A7F9566C8A31}" srcOrd="0" destOrd="0" presId="urn:microsoft.com/office/officeart/2005/8/layout/orgChart1"/>
    <dgm:cxn modelId="{2BF18570-C008-4426-8A73-F809CD1BBD71}" type="presOf" srcId="{2A37A682-0E27-4C66-ADAA-824E6E72B510}" destId="{B900FC74-6623-497C-B533-CE45B942AC1D}" srcOrd="0" destOrd="0" presId="urn:microsoft.com/office/officeart/2005/8/layout/orgChart1"/>
    <dgm:cxn modelId="{4C8F7406-2223-45BD-8F59-22ADB4C442E1}" srcId="{25B17ADF-C146-4009-9F7B-315F789F7783}" destId="{E9AF4F82-EF16-4CBB-BAB9-888EA3D6D7B7}" srcOrd="2" destOrd="0" parTransId="{0F913925-688A-45C3-93CD-0870A708C5FF}" sibTransId="{3BE330D2-2E04-441E-892E-72D1D46386DD}"/>
    <dgm:cxn modelId="{ADF0417A-4BD2-4097-B43C-3C62F713350A}" type="presOf" srcId="{631AA0AA-5B57-4B32-9EE3-EE97078390B3}" destId="{868D92AC-ED1C-4E0C-B778-12C3F18C3FA6}" srcOrd="0" destOrd="0" presId="urn:microsoft.com/office/officeart/2005/8/layout/orgChart1"/>
    <dgm:cxn modelId="{19C6B3A7-45A5-455A-B7AD-8E1ABA0D0485}" type="presOf" srcId="{2A37A682-0E27-4C66-ADAA-824E6E72B510}" destId="{D7641B97-F6D2-4F13-8AC5-265F9E8AB3B2}" srcOrd="1" destOrd="0" presId="urn:microsoft.com/office/officeart/2005/8/layout/orgChart1"/>
    <dgm:cxn modelId="{2373FA79-F621-4025-82F9-AF56F92E91F6}" type="presOf" srcId="{F0865E0B-B9E3-46E6-8A4B-16F66BA48F31}" destId="{87C3AA85-B459-4271-BD68-C86F9686F693}" srcOrd="0" destOrd="0" presId="urn:microsoft.com/office/officeart/2005/8/layout/orgChart1"/>
    <dgm:cxn modelId="{4AA2D705-CC3E-4461-A409-6C5CE9B462BF}" type="presOf" srcId="{D9A40C96-2048-415B-812F-60AE45E4B0CF}" destId="{5F9383AC-C14D-4316-9F28-EF31C0E169F8}" srcOrd="0" destOrd="0" presId="urn:microsoft.com/office/officeart/2005/8/layout/orgChart1"/>
    <dgm:cxn modelId="{3B786D19-A2D0-4CAA-9655-A07FCFC4BA65}" type="presOf" srcId="{666E144C-4C01-408A-926A-4D32F09785A7}" destId="{B479C62F-6CDA-4BBC-A1D4-03EEFBFB21F9}" srcOrd="0" destOrd="0" presId="urn:microsoft.com/office/officeart/2005/8/layout/orgChart1"/>
    <dgm:cxn modelId="{E6303577-AD90-4AEC-9359-A2326146C949}" type="presOf" srcId="{E9AF4F82-EF16-4CBB-BAB9-888EA3D6D7B7}" destId="{060D3124-CAE5-468E-A7E3-E06DCEA3DBB2}" srcOrd="0" destOrd="0" presId="urn:microsoft.com/office/officeart/2005/8/layout/orgChart1"/>
    <dgm:cxn modelId="{B8579CE7-7CEE-45C8-A84B-591289207CA4}" srcId="{25B17ADF-C146-4009-9F7B-315F789F7783}" destId="{2A37A682-0E27-4C66-ADAA-824E6E72B510}" srcOrd="3" destOrd="0" parTransId="{631AA0AA-5B57-4B32-9EE3-EE97078390B3}" sibTransId="{C84D6C61-E00A-4627-A792-79C919AB3AE1}"/>
    <dgm:cxn modelId="{AA8C7246-7DDD-48D5-8ACB-5E7C5CB61A96}" type="presOf" srcId="{18FC4B06-A6A5-444B-9FA6-9BA968E50AD3}" destId="{3D62EB90-C9C0-4375-8DC3-E308DC0D95F9}" srcOrd="0" destOrd="0" presId="urn:microsoft.com/office/officeart/2005/8/layout/orgChart1"/>
    <dgm:cxn modelId="{86EB4B48-6B4A-44A3-A12F-CAF40B37D3BA}" srcId="{25B17ADF-C146-4009-9F7B-315F789F7783}" destId="{D9A40C96-2048-415B-812F-60AE45E4B0CF}" srcOrd="0" destOrd="0" parTransId="{18FC4B06-A6A5-444B-9FA6-9BA968E50AD3}" sibTransId="{7F77D82C-1CD7-4BA8-BA94-6CAC8CE2D53F}"/>
    <dgm:cxn modelId="{0FB0CF80-DAC2-430E-9626-992DA7635045}" type="presOf" srcId="{0F913925-688A-45C3-93CD-0870A708C5FF}" destId="{BF698546-BD21-4D8D-B7A6-0DE9EA5A4E44}" srcOrd="0" destOrd="0" presId="urn:microsoft.com/office/officeart/2005/8/layout/orgChart1"/>
    <dgm:cxn modelId="{7FC1DA8F-CF69-4B71-8EAC-A691A3D5629A}" type="presOf" srcId="{E9AF4F82-EF16-4CBB-BAB9-888EA3D6D7B7}" destId="{C37219A1-6315-4DDA-BCAA-8CED51C9D9F8}" srcOrd="1" destOrd="0" presId="urn:microsoft.com/office/officeart/2005/8/layout/orgChart1"/>
    <dgm:cxn modelId="{36729FA5-903B-4C09-A2E3-54CC07C1C0EB}" type="presParOf" srcId="{7B68054D-83BD-43E6-A208-A7F9566C8A31}" destId="{68506C3F-A664-44CF-8354-BBFE49DF2526}" srcOrd="0" destOrd="0" presId="urn:microsoft.com/office/officeart/2005/8/layout/orgChart1"/>
    <dgm:cxn modelId="{33BB5D33-9D6E-4F4C-961C-E33019532506}" type="presParOf" srcId="{68506C3F-A664-44CF-8354-BBFE49DF2526}" destId="{0A82D2B0-B252-4298-A361-42EB90EEAB0B}" srcOrd="0" destOrd="0" presId="urn:microsoft.com/office/officeart/2005/8/layout/orgChart1"/>
    <dgm:cxn modelId="{1F319493-A708-4FE9-8B88-F51F3FD10932}" type="presParOf" srcId="{0A82D2B0-B252-4298-A361-42EB90EEAB0B}" destId="{D9B5C919-A11D-4DA7-A70C-7FCBC2042323}" srcOrd="0" destOrd="0" presId="urn:microsoft.com/office/officeart/2005/8/layout/orgChart1"/>
    <dgm:cxn modelId="{989F4A74-B944-43EB-AD51-726482AA146B}" type="presParOf" srcId="{0A82D2B0-B252-4298-A361-42EB90EEAB0B}" destId="{73AFF0E8-A1F9-49F0-BC89-2D9D122849BF}" srcOrd="1" destOrd="0" presId="urn:microsoft.com/office/officeart/2005/8/layout/orgChart1"/>
    <dgm:cxn modelId="{233982B8-3EFA-4D34-BA2C-881AC244B171}" type="presParOf" srcId="{68506C3F-A664-44CF-8354-BBFE49DF2526}" destId="{D07D6A15-707E-4B2D-83F7-F3EB55EAD976}" srcOrd="1" destOrd="0" presId="urn:microsoft.com/office/officeart/2005/8/layout/orgChart1"/>
    <dgm:cxn modelId="{BDCFD1B6-5A5B-4D1E-B2C4-BBF2D5F21215}" type="presParOf" srcId="{D07D6A15-707E-4B2D-83F7-F3EB55EAD976}" destId="{87C3AA85-B459-4271-BD68-C86F9686F693}" srcOrd="0" destOrd="0" presId="urn:microsoft.com/office/officeart/2005/8/layout/orgChart1"/>
    <dgm:cxn modelId="{BDD799BF-3706-4C0D-AACB-DDA4594A943E}" type="presParOf" srcId="{D07D6A15-707E-4B2D-83F7-F3EB55EAD976}" destId="{5817662A-FB52-4183-AA4F-EFB22D6F474C}" srcOrd="1" destOrd="0" presId="urn:microsoft.com/office/officeart/2005/8/layout/orgChart1"/>
    <dgm:cxn modelId="{6DAD363D-F85C-4372-9CBB-674E843ACF90}" type="presParOf" srcId="{5817662A-FB52-4183-AA4F-EFB22D6F474C}" destId="{ABB07904-4288-40A1-9F72-60E3B6F2CE94}" srcOrd="0" destOrd="0" presId="urn:microsoft.com/office/officeart/2005/8/layout/orgChart1"/>
    <dgm:cxn modelId="{323600EC-2EF2-4D92-94E4-16EB1F5E62E0}" type="presParOf" srcId="{ABB07904-4288-40A1-9F72-60E3B6F2CE94}" destId="{B479C62F-6CDA-4BBC-A1D4-03EEFBFB21F9}" srcOrd="0" destOrd="0" presId="urn:microsoft.com/office/officeart/2005/8/layout/orgChart1"/>
    <dgm:cxn modelId="{798B6F5D-00CE-4551-98A5-DC292FE168D1}" type="presParOf" srcId="{ABB07904-4288-40A1-9F72-60E3B6F2CE94}" destId="{98C0544B-CF0F-4F18-AF3A-856277706137}" srcOrd="1" destOrd="0" presId="urn:microsoft.com/office/officeart/2005/8/layout/orgChart1"/>
    <dgm:cxn modelId="{99DD5432-7113-4275-8B2B-BF444804E922}" type="presParOf" srcId="{5817662A-FB52-4183-AA4F-EFB22D6F474C}" destId="{5D4AAFC9-CEF6-4A4E-8C97-25B29A44DBA9}" srcOrd="1" destOrd="0" presId="urn:microsoft.com/office/officeart/2005/8/layout/orgChart1"/>
    <dgm:cxn modelId="{333B58EA-7345-4A25-9352-E691CDD29C76}" type="presParOf" srcId="{5817662A-FB52-4183-AA4F-EFB22D6F474C}" destId="{C1F23E80-C4E0-441C-8B05-B4AAF5BC31FD}" srcOrd="2" destOrd="0" presId="urn:microsoft.com/office/officeart/2005/8/layout/orgChart1"/>
    <dgm:cxn modelId="{8191F01A-3A23-4B70-8288-EC1E3454611C}" type="presParOf" srcId="{D07D6A15-707E-4B2D-83F7-F3EB55EAD976}" destId="{BF698546-BD21-4D8D-B7A6-0DE9EA5A4E44}" srcOrd="2" destOrd="0" presId="urn:microsoft.com/office/officeart/2005/8/layout/orgChart1"/>
    <dgm:cxn modelId="{6F292C56-2C29-4F5C-A1F1-AFB4E903CCAF}" type="presParOf" srcId="{D07D6A15-707E-4B2D-83F7-F3EB55EAD976}" destId="{BDE09F34-8102-4E40-A49A-3B449DC78EC9}" srcOrd="3" destOrd="0" presId="urn:microsoft.com/office/officeart/2005/8/layout/orgChart1"/>
    <dgm:cxn modelId="{6278E4AA-1E58-4972-BAC2-5FCB8EACC49C}" type="presParOf" srcId="{BDE09F34-8102-4E40-A49A-3B449DC78EC9}" destId="{21E0B5E3-7A55-4939-9FC7-03DA119607D7}" srcOrd="0" destOrd="0" presId="urn:microsoft.com/office/officeart/2005/8/layout/orgChart1"/>
    <dgm:cxn modelId="{ED07FD30-76C1-401E-937A-5DE36A0285BD}" type="presParOf" srcId="{21E0B5E3-7A55-4939-9FC7-03DA119607D7}" destId="{060D3124-CAE5-468E-A7E3-E06DCEA3DBB2}" srcOrd="0" destOrd="0" presId="urn:microsoft.com/office/officeart/2005/8/layout/orgChart1"/>
    <dgm:cxn modelId="{618B687A-51AF-46F5-95F1-5E4E4CCBC791}" type="presParOf" srcId="{21E0B5E3-7A55-4939-9FC7-03DA119607D7}" destId="{C37219A1-6315-4DDA-BCAA-8CED51C9D9F8}" srcOrd="1" destOrd="0" presId="urn:microsoft.com/office/officeart/2005/8/layout/orgChart1"/>
    <dgm:cxn modelId="{274E3CFC-1B83-44E2-B982-4F19063D9B3E}" type="presParOf" srcId="{BDE09F34-8102-4E40-A49A-3B449DC78EC9}" destId="{C8CAEC0C-8374-4680-AAE8-ABA59CD2B139}" srcOrd="1" destOrd="0" presId="urn:microsoft.com/office/officeart/2005/8/layout/orgChart1"/>
    <dgm:cxn modelId="{3F779B61-4FA7-471D-A4F8-3746C04385DE}" type="presParOf" srcId="{BDE09F34-8102-4E40-A49A-3B449DC78EC9}" destId="{954E8488-4583-4194-99B6-F6DCEB7F915A}" srcOrd="2" destOrd="0" presId="urn:microsoft.com/office/officeart/2005/8/layout/orgChart1"/>
    <dgm:cxn modelId="{1B69F3C3-D02F-4337-86DB-354418790DCC}" type="presParOf" srcId="{D07D6A15-707E-4B2D-83F7-F3EB55EAD976}" destId="{868D92AC-ED1C-4E0C-B778-12C3F18C3FA6}" srcOrd="4" destOrd="0" presId="urn:microsoft.com/office/officeart/2005/8/layout/orgChart1"/>
    <dgm:cxn modelId="{7EBEF590-38C9-46A3-BE1F-F60172D301B0}" type="presParOf" srcId="{D07D6A15-707E-4B2D-83F7-F3EB55EAD976}" destId="{5E421CE6-417A-4C53-A0CD-6711CBF02CC8}" srcOrd="5" destOrd="0" presId="urn:microsoft.com/office/officeart/2005/8/layout/orgChart1"/>
    <dgm:cxn modelId="{024671F7-2646-46E0-AAE5-412D8820C4B2}" type="presParOf" srcId="{5E421CE6-417A-4C53-A0CD-6711CBF02CC8}" destId="{5E70D1B0-AE45-42EB-AADD-59B8F97DF716}" srcOrd="0" destOrd="0" presId="urn:microsoft.com/office/officeart/2005/8/layout/orgChart1"/>
    <dgm:cxn modelId="{5CCD39B0-5466-40AF-B52C-BBB7C9271F3A}" type="presParOf" srcId="{5E70D1B0-AE45-42EB-AADD-59B8F97DF716}" destId="{B900FC74-6623-497C-B533-CE45B942AC1D}" srcOrd="0" destOrd="0" presId="urn:microsoft.com/office/officeart/2005/8/layout/orgChart1"/>
    <dgm:cxn modelId="{A5A0437E-D3A7-4CAA-BD45-637868DA1410}" type="presParOf" srcId="{5E70D1B0-AE45-42EB-AADD-59B8F97DF716}" destId="{D7641B97-F6D2-4F13-8AC5-265F9E8AB3B2}" srcOrd="1" destOrd="0" presId="urn:microsoft.com/office/officeart/2005/8/layout/orgChart1"/>
    <dgm:cxn modelId="{3CC97B87-8273-4D60-9CD6-BE9D0D291DB0}" type="presParOf" srcId="{5E421CE6-417A-4C53-A0CD-6711CBF02CC8}" destId="{CDA0E4CD-BDE7-46D4-9EE6-B2EFBDB1A6AE}" srcOrd="1" destOrd="0" presId="urn:microsoft.com/office/officeart/2005/8/layout/orgChart1"/>
    <dgm:cxn modelId="{46A9BD2F-D526-49B7-9A34-311A1462B6B2}" type="presParOf" srcId="{5E421CE6-417A-4C53-A0CD-6711CBF02CC8}" destId="{B3174749-B68B-4E42-95BF-2C2443693B50}" srcOrd="2" destOrd="0" presId="urn:microsoft.com/office/officeart/2005/8/layout/orgChart1"/>
    <dgm:cxn modelId="{B69FB5E2-FC70-484E-BF8A-BA089865E8B1}" type="presParOf" srcId="{68506C3F-A664-44CF-8354-BBFE49DF2526}" destId="{990397C4-4919-4CFF-9684-72AF579F148D}" srcOrd="2" destOrd="0" presId="urn:microsoft.com/office/officeart/2005/8/layout/orgChart1"/>
    <dgm:cxn modelId="{422E3DE9-F5F7-4C42-995D-8989D1A01A77}" type="presParOf" srcId="{990397C4-4919-4CFF-9684-72AF579F148D}" destId="{3D62EB90-C9C0-4375-8DC3-E308DC0D95F9}" srcOrd="0" destOrd="0" presId="urn:microsoft.com/office/officeart/2005/8/layout/orgChart1"/>
    <dgm:cxn modelId="{E99AFF89-1E85-4F86-AADF-7609FC8E8BD9}" type="presParOf" srcId="{990397C4-4919-4CFF-9684-72AF579F148D}" destId="{B0981473-7EB3-470C-BD03-7B7DB51FC01A}" srcOrd="1" destOrd="0" presId="urn:microsoft.com/office/officeart/2005/8/layout/orgChart1"/>
    <dgm:cxn modelId="{359BC1FB-BB3D-412A-B736-FF3334B44C3A}" type="presParOf" srcId="{B0981473-7EB3-470C-BD03-7B7DB51FC01A}" destId="{237B3256-ABCB-4C4E-AED8-597DB493F000}" srcOrd="0" destOrd="0" presId="urn:microsoft.com/office/officeart/2005/8/layout/orgChart1"/>
    <dgm:cxn modelId="{D6CF9861-118F-45F2-8375-74887115350D}" type="presParOf" srcId="{237B3256-ABCB-4C4E-AED8-597DB493F000}" destId="{5F9383AC-C14D-4316-9F28-EF31C0E169F8}" srcOrd="0" destOrd="0" presId="urn:microsoft.com/office/officeart/2005/8/layout/orgChart1"/>
    <dgm:cxn modelId="{82D64148-0DB2-4696-B512-1D7A0905B9E5}" type="presParOf" srcId="{237B3256-ABCB-4C4E-AED8-597DB493F000}" destId="{0CF34102-F0E6-4F01-8927-74C2A1458A13}" srcOrd="1" destOrd="0" presId="urn:microsoft.com/office/officeart/2005/8/layout/orgChart1"/>
    <dgm:cxn modelId="{FABC9BDF-4D28-47FA-A4EE-4BA07DA1E158}" type="presParOf" srcId="{B0981473-7EB3-470C-BD03-7B7DB51FC01A}" destId="{8AE017C3-C391-4A90-86E2-B62B8BAF1F60}" srcOrd="1" destOrd="0" presId="urn:microsoft.com/office/officeart/2005/8/layout/orgChart1"/>
    <dgm:cxn modelId="{0FCBD4E0-9DA1-4DC8-BA64-841BFC1FB2CF}" type="presParOf" srcId="{B0981473-7EB3-470C-BD03-7B7DB51FC01A}" destId="{685B973D-20A2-4E1F-A47D-281268D239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2EB90-C9C0-4375-8DC3-E308DC0D95F9}">
      <dsp:nvSpPr>
        <dsp:cNvPr id="0" name=""/>
        <dsp:cNvSpPr/>
      </dsp:nvSpPr>
      <dsp:spPr>
        <a:xfrm>
          <a:off x="5190377" y="1049125"/>
          <a:ext cx="219822" cy="963031"/>
        </a:xfrm>
        <a:custGeom>
          <a:avLst/>
          <a:gdLst/>
          <a:ahLst/>
          <a:cxnLst/>
          <a:rect l="0" t="0" r="0" b="0"/>
          <a:pathLst>
            <a:path>
              <a:moveTo>
                <a:pt x="219822" y="0"/>
              </a:moveTo>
              <a:lnTo>
                <a:pt x="219822" y="963031"/>
              </a:lnTo>
              <a:lnTo>
                <a:pt x="0" y="963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D92AC-ED1C-4E0C-B778-12C3F18C3FA6}">
      <dsp:nvSpPr>
        <dsp:cNvPr id="0" name=""/>
        <dsp:cNvSpPr/>
      </dsp:nvSpPr>
      <dsp:spPr>
        <a:xfrm>
          <a:off x="5410200" y="1049125"/>
          <a:ext cx="2533191" cy="192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240"/>
              </a:lnTo>
              <a:lnTo>
                <a:pt x="2533191" y="1706240"/>
              </a:lnTo>
              <a:lnTo>
                <a:pt x="2533191" y="192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98546-BD21-4D8D-B7A6-0DE9EA5A4E44}">
      <dsp:nvSpPr>
        <dsp:cNvPr id="0" name=""/>
        <dsp:cNvSpPr/>
      </dsp:nvSpPr>
      <dsp:spPr>
        <a:xfrm>
          <a:off x="5364479" y="1049125"/>
          <a:ext cx="91440" cy="1926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3AA85-B459-4271-BD68-C86F9686F693}">
      <dsp:nvSpPr>
        <dsp:cNvPr id="0" name=""/>
        <dsp:cNvSpPr/>
      </dsp:nvSpPr>
      <dsp:spPr>
        <a:xfrm>
          <a:off x="2877008" y="1049125"/>
          <a:ext cx="2533191" cy="1926062"/>
        </a:xfrm>
        <a:custGeom>
          <a:avLst/>
          <a:gdLst/>
          <a:ahLst/>
          <a:cxnLst/>
          <a:rect l="0" t="0" r="0" b="0"/>
          <a:pathLst>
            <a:path>
              <a:moveTo>
                <a:pt x="2533191" y="0"/>
              </a:moveTo>
              <a:lnTo>
                <a:pt x="2533191" y="1706240"/>
              </a:lnTo>
              <a:lnTo>
                <a:pt x="0" y="1706240"/>
              </a:lnTo>
              <a:lnTo>
                <a:pt x="0" y="192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5C919-A11D-4DA7-A70C-7FCBC2042323}">
      <dsp:nvSpPr>
        <dsp:cNvPr id="0" name=""/>
        <dsp:cNvSpPr/>
      </dsp:nvSpPr>
      <dsp:spPr>
        <a:xfrm>
          <a:off x="4363426" y="2351"/>
          <a:ext cx="2093546" cy="104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Executive Committee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3426" y="2351"/>
        <a:ext cx="2093546" cy="1046773"/>
      </dsp:txXfrm>
    </dsp:sp>
    <dsp:sp modelId="{B479C62F-6CDA-4BBC-A1D4-03EEFBFB21F9}">
      <dsp:nvSpPr>
        <dsp:cNvPr id="0" name=""/>
        <dsp:cNvSpPr/>
      </dsp:nvSpPr>
      <dsp:spPr>
        <a:xfrm>
          <a:off x="1830235" y="2975187"/>
          <a:ext cx="2093546" cy="104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Geographical Districts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0235" y="2975187"/>
        <a:ext cx="2093546" cy="1046773"/>
      </dsp:txXfrm>
    </dsp:sp>
    <dsp:sp modelId="{060D3124-CAE5-468E-A7E3-E06DCEA3DBB2}">
      <dsp:nvSpPr>
        <dsp:cNvPr id="0" name=""/>
        <dsp:cNvSpPr/>
      </dsp:nvSpPr>
      <dsp:spPr>
        <a:xfrm>
          <a:off x="4363426" y="2975187"/>
          <a:ext cx="2093546" cy="104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Breed and Discipline 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3426" y="2975187"/>
        <a:ext cx="2093546" cy="1046773"/>
      </dsp:txXfrm>
    </dsp:sp>
    <dsp:sp modelId="{B900FC74-6623-497C-B533-CE45B942AC1D}">
      <dsp:nvSpPr>
        <dsp:cNvPr id="0" name=""/>
        <dsp:cNvSpPr/>
      </dsp:nvSpPr>
      <dsp:spPr>
        <a:xfrm>
          <a:off x="6896618" y="2975187"/>
          <a:ext cx="2093546" cy="104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Liaisons with horsemen groups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618" y="2975187"/>
        <a:ext cx="2093546" cy="1046773"/>
      </dsp:txXfrm>
    </dsp:sp>
    <dsp:sp modelId="{5F9383AC-C14D-4316-9F28-EF31C0E169F8}">
      <dsp:nvSpPr>
        <dsp:cNvPr id="0" name=""/>
        <dsp:cNvSpPr/>
      </dsp:nvSpPr>
      <dsp:spPr>
        <a:xfrm>
          <a:off x="3096830" y="1488769"/>
          <a:ext cx="2093546" cy="104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Board of Directors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6830" y="1488769"/>
        <a:ext cx="2093546" cy="1046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North American association of racetrack veterinarians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Introduction:</a:t>
            </a:r>
          </a:p>
          <a:p>
            <a:r>
              <a:rPr lang="en-US" dirty="0" smtClean="0"/>
              <a:t>Clara Fenger, DVM, PhD, DACVIM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46" y="4747895"/>
            <a:ext cx="2015754" cy="17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5257801" cy="40241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like the horsemen, every one of us became an equine veterinarian for the love of the horse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05" y="1705468"/>
            <a:ext cx="4529728" cy="50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623177" cy="84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Criticism: </a:t>
            </a:r>
            <a:r>
              <a:rPr lang="en-US" sz="5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 Bills are too high</a:t>
            </a:r>
            <a:endParaRPr 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3523801"/>
            <a:ext cx="9964272" cy="1275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2000, the per capita cost of 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health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doubled, exceeding rate of economic growth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9" y="4799254"/>
            <a:ext cx="9964272" cy="1319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the contributing factors has been the cost of generic drugs due to decreased competition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0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623177" cy="84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Criticism: </a:t>
            </a:r>
            <a:r>
              <a:rPr lang="en-US" sz="5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 Bills are too high</a:t>
            </a:r>
            <a:endParaRPr 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3025588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4461734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2000, vets have replaced aging technology with digital X-rays/ultrasounds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9" y="3275703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 human drugs are used in veterinary medicine, and have been similarly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affected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799" y="5715000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 have criminalized the use of cheaper compounded drugs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623177" cy="84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Criticism: </a:t>
            </a:r>
            <a:r>
              <a:rPr lang="en-US" sz="5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 Bills are too high</a:t>
            </a:r>
            <a:endParaRPr 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3025588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4666129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costs include cost of tying up capital, space on the truck, high receivables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9" y="3275703"/>
            <a:ext cx="9964272" cy="1186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higher overhead because of expensive drugs and equipment have to be passed on to the client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799" y="5715000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clients have the option of taking a written prescription and filling it a pharmacy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2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26517"/>
            <a:ext cx="10623177" cy="84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Criticism: </a:t>
            </a:r>
            <a:r>
              <a:rPr lang="en-US" sz="5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 Bills are too high</a:t>
            </a:r>
            <a:endParaRPr 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3025588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23980" y="4960172"/>
            <a:ext cx="5842749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Hyperbaric Oxygen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9" y="2926079"/>
            <a:ext cx="9964272" cy="1186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emphasis is being put on higher priced diagnostics AND treatments: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23981" y="4536141"/>
            <a:ext cx="4524937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PRP/IRAP/Stem Cells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23981" y="4103145"/>
            <a:ext cx="3576919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MRI/Bone Scans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799" y="5393168"/>
            <a:ext cx="9964272" cy="1186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technology advances,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GO UP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26517"/>
            <a:ext cx="10623177" cy="84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Criticism: </a:t>
            </a:r>
            <a:r>
              <a:rPr lang="en-US" sz="5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 Bills are too high</a:t>
            </a:r>
            <a:endParaRPr 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3025588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9" y="2926079"/>
            <a:ext cx="9964272" cy="118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Solution?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798" y="3969572"/>
            <a:ext cx="10623177" cy="255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further restriction of therapeutic medications</a:t>
            </a:r>
          </a:p>
          <a:p>
            <a:pPr lvl="1"/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restriction of therapeutic medications RAISES the cost of vet medicine</a:t>
            </a:r>
            <a:endParaRPr lang="en-US" sz="4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8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 bills too high?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5348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“no medications”:</a:t>
            </a: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13181"/>
              </p:ext>
            </p:extLst>
          </p:nvPr>
        </p:nvGraphicFramePr>
        <p:xfrm>
          <a:off x="1081077" y="3000626"/>
          <a:ext cx="10092268" cy="335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34"/>
                <a:gridCol w="5046134"/>
              </a:tblGrid>
              <a:tr h="5592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 therapeutic medication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therapeutic medication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4277" y="3649736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Lasix:  $15-$25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8321" y="3649736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Herbals:  $2 to $5 per day*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006" y="4177420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Estrogen treatments:  $15-$25 per week*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4006" y="4733616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Vitamin K1:  $10 per week*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4006" y="5290974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Change bedding to shavings:  ??$*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0495" y="5857619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Hyperbaric oxygen chamber:  $250-$500*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7320" y="5290974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*No proof of effectiveness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 bills too high?: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5348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“no medications” tying up</a:t>
            </a: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11896"/>
              </p:ext>
            </p:extLst>
          </p:nvPr>
        </p:nvGraphicFramePr>
        <p:xfrm>
          <a:off x="1081077" y="3000626"/>
          <a:ext cx="10092268" cy="335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34"/>
                <a:gridCol w="5046134"/>
              </a:tblGrid>
              <a:tr h="5592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therapeutic medications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therapeutic medications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4277" y="3649736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Methocarbamol:  $3/day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276" y="4188658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Dantrolene</a:t>
            </a:r>
            <a:r>
              <a:rPr lang="en-US" dirty="0" smtClean="0">
                <a:solidFill>
                  <a:schemeClr val="bg1"/>
                </a:solidFill>
              </a:rPr>
              <a:t>:  $32/day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276" y="4767448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Acepromazine</a:t>
            </a:r>
            <a:r>
              <a:rPr lang="en-US" dirty="0" smtClean="0">
                <a:solidFill>
                  <a:schemeClr val="bg1"/>
                </a:solidFill>
              </a:rPr>
              <a:t>:  $1/day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276" y="5360765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Xylazine</a:t>
            </a:r>
            <a:r>
              <a:rPr lang="en-US" dirty="0">
                <a:solidFill>
                  <a:schemeClr val="bg1"/>
                </a:solidFill>
              </a:rPr>
              <a:t>:  $</a:t>
            </a:r>
            <a:r>
              <a:rPr lang="en-US" dirty="0" smtClean="0">
                <a:solidFill>
                  <a:schemeClr val="bg1"/>
                </a:solidFill>
              </a:rPr>
              <a:t>1/day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2340" y="5863368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Dexamethasone:  $2/day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2541" y="3649736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Vitamin E/selenium:  $30*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8321" y="4206622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Magnesium Sulfate Injection:  $10/day*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8321" y="4778535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Supplements:  $1-$5 /day†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7276" y="5410539"/>
            <a:ext cx="283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*Might kill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†no proof they work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 bills too high?: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5348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“no medications” Joint disease</a:t>
            </a: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81077" y="3000626"/>
          <a:ext cx="10092268" cy="335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34"/>
                <a:gridCol w="5046134"/>
              </a:tblGrid>
              <a:tr h="5592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therapeutic medications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therapeutic medications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1077" y="3649736"/>
            <a:ext cx="509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Inject hocks with Depo-Medrol:  $300 x 6 </a:t>
            </a:r>
            <a:r>
              <a:rPr lang="en-US" dirty="0" err="1" smtClean="0">
                <a:solidFill>
                  <a:schemeClr val="bg1"/>
                </a:solidFill>
              </a:rPr>
              <a:t>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9287" y="3634709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IRAP</a:t>
            </a:r>
            <a:r>
              <a:rPr lang="en-US" dirty="0">
                <a:solidFill>
                  <a:schemeClr val="bg1"/>
                </a:solidFill>
              </a:rPr>
              <a:t>:  $200/weekly x </a:t>
            </a:r>
            <a:r>
              <a:rPr lang="en-US" dirty="0" smtClean="0">
                <a:solidFill>
                  <a:schemeClr val="bg1"/>
                </a:solidFill>
              </a:rPr>
              <a:t>4wks, every 6 </a:t>
            </a:r>
            <a:r>
              <a:rPr lang="en-US" dirty="0" err="1" smtClean="0">
                <a:solidFill>
                  <a:schemeClr val="bg1"/>
                </a:solidFill>
              </a:rPr>
              <a:t>mos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9287" y="4153292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PRP:  $800, every 6 weeks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1993" y="4742031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Zeel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Traumeel</a:t>
            </a:r>
            <a:r>
              <a:rPr lang="en-US" dirty="0" smtClean="0">
                <a:solidFill>
                  <a:schemeClr val="bg1"/>
                </a:solidFill>
              </a:rPr>
              <a:t>:  $200/weekly*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6682" y="5328690"/>
            <a:ext cx="492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OsPhos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Tildren</a:t>
            </a:r>
            <a:r>
              <a:rPr lang="en-US" dirty="0" smtClean="0">
                <a:solidFill>
                  <a:schemeClr val="bg1"/>
                </a:solidFill>
              </a:rPr>
              <a:t>:  $400-1000, every 6 months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2541" y="5856867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Retirement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2070" y="4814004"/>
            <a:ext cx="283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*No proof of effectiveness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 bills too high?: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53482" cy="4024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answer is NOT to increase regulation of therapeutic medications</a:t>
            </a: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underlying problem is systemic and not because of profiteering by the racetrack vets</a:t>
            </a: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2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1490"/>
            <a:ext cx="10820400" cy="804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 see myself…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6" y="2849936"/>
            <a:ext cx="6521824" cy="36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the condition book: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53482" cy="4024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Owners complain more about training in perpetuity without getting to race than about their vet bills:  the two go hand in hand</a:t>
            </a: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procedures are done to “make a race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restrictive medication rules compound the problem, running owners out of the business</a:t>
            </a: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1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solution:</a:t>
            </a:r>
            <a:br>
              <a:rPr lang="en-US" dirty="0" smtClean="0"/>
            </a:br>
            <a:r>
              <a:rPr lang="en-US" dirty="0" smtClean="0"/>
              <a:t>education of owners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53482" cy="13689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Owners need to be equal partners in the decision making process of managing a racehorse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791174"/>
            <a:ext cx="11053482" cy="10730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Trainers have care, custody and control: they need to be trusted to make the right decisions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5091953"/>
            <a:ext cx="11053482" cy="1766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“Hay, oats and water” does not mean depriving horses of medication.  It means that if you are unwilling to treat a condition with medication, the horse must be retired.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6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623177" cy="844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Criticism: </a:t>
            </a:r>
            <a:r>
              <a:rPr lang="en-US" sz="5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Vets Do Not Examine horses</a:t>
            </a:r>
            <a:endParaRPr 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3025588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9" y="3005865"/>
            <a:ext cx="9964272" cy="1902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Veterinarians ALWAYS examine the patient.  Owners have no idea that it took place, because they receive no bill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799" y="4927900"/>
            <a:ext cx="9964272" cy="1661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owners complaining about vet bills, trainers would not have the vet examine the horses IF it resulted in a charge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1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623177" cy="10865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Criticism: </a:t>
            </a:r>
            <a:r>
              <a:rPr lang="en-US" sz="5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Vets perform procedures by trainer request, not medical necessity</a:t>
            </a:r>
            <a:endParaRPr 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3025588"/>
            <a:ext cx="9964272" cy="84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9" y="3281082"/>
            <a:ext cx="10952630" cy="190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Veterinarians ALWAYS rely on trainer opinions as part of the work up and history 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799" y="4745914"/>
            <a:ext cx="9964272" cy="1661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one, including the vet, knows that horse as well as the trainer, so his/her input is an important part of the exam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9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NAARV: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233213" cy="402412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2014, NAARV formed because of negative perceptions of the racetrack practitioners, and the direction of the current NUMPS which institutionalizes the vilification of the racetrack veterinarian 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6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066929" cy="40241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trusting the AAEP and other </a:t>
            </a: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members of </a:t>
            </a: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RMTC</a:t>
            </a:r>
          </a:p>
          <a:p>
            <a:pPr marL="0" indent="0" algn="ctr">
              <a:buNone/>
            </a:pP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 uniform rules, with disastrous results, one of the main goals of NAARV is advocacy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work with RCI to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appropriate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achieve science based Uniformity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4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59" y="764373"/>
            <a:ext cx="9489141" cy="1293028"/>
          </a:xfrm>
        </p:spPr>
        <p:txBody>
          <a:bodyPr/>
          <a:lstStyle/>
          <a:p>
            <a:r>
              <a:rPr lang="en-US" dirty="0" smtClean="0"/>
              <a:t>NAARV:</a:t>
            </a:r>
            <a:br>
              <a:rPr lang="en-US" dirty="0" smtClean="0"/>
            </a:br>
            <a:r>
              <a:rPr lang="en-US" dirty="0" smtClean="0"/>
              <a:t>  Based on the </a:t>
            </a:r>
            <a:r>
              <a:rPr lang="en-US" dirty="0" err="1" smtClean="0"/>
              <a:t>hbpa</a:t>
            </a:r>
            <a:r>
              <a:rPr lang="en-US" dirty="0" smtClean="0"/>
              <a:t> 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066929" cy="4024125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Director to keep the details of the organization in order</a:t>
            </a:r>
          </a:p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jurisdiction has a Director</a:t>
            </a:r>
          </a:p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Directors sit on committees to further the goals of the organization</a:t>
            </a:r>
          </a:p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role is advocacy in everything which affects horses and horse racing</a:t>
            </a:r>
          </a:p>
          <a:p>
            <a:pPr marL="0" indent="0" algn="ctr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0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59" y="764373"/>
            <a:ext cx="9489141" cy="1293028"/>
          </a:xfrm>
        </p:spPr>
        <p:txBody>
          <a:bodyPr/>
          <a:lstStyle/>
          <a:p>
            <a:r>
              <a:rPr lang="en-US" dirty="0" smtClean="0"/>
              <a:t>NAARV:</a:t>
            </a:r>
            <a:br>
              <a:rPr lang="en-US" dirty="0" smtClean="0"/>
            </a:br>
            <a:r>
              <a:rPr lang="en-US" dirty="0" smtClean="0"/>
              <a:t>  Based on the horsemen’s model: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555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47965" y="2326342"/>
            <a:ext cx="3360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President:  Don Shields</a:t>
            </a:r>
          </a:p>
          <a:p>
            <a:r>
              <a:rPr lang="en-US" dirty="0" smtClean="0"/>
              <a:t>Vice President:  Nick </a:t>
            </a:r>
            <a:r>
              <a:rPr lang="en-US" dirty="0" err="1" smtClean="0"/>
              <a:t>Mettinis</a:t>
            </a:r>
            <a:endParaRPr lang="en-US" dirty="0" smtClean="0"/>
          </a:p>
          <a:p>
            <a:r>
              <a:rPr lang="en-US" dirty="0" smtClean="0"/>
              <a:t>Secretary:  Clara Fenger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NAARV: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066929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part of our mission, we are spearheading research initiatives to guide vets and horsemen in the appropriate use of therapeutics in race horses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9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NAARV: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811899"/>
            <a:ext cx="11066929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501(c)3 charitable foundation to handle research and other funds is the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Equine Health and Welfare Alliance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2" y="4837218"/>
            <a:ext cx="2201805" cy="1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952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Perception…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43" y="1801905"/>
            <a:ext cx="4622949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Racetrack practitioner?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38053"/>
              </p:ext>
            </p:extLst>
          </p:nvPr>
        </p:nvGraphicFramePr>
        <p:xfrm>
          <a:off x="1027289" y="2489201"/>
          <a:ext cx="10092268" cy="335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34"/>
                <a:gridCol w="5046134"/>
              </a:tblGrid>
              <a:tr h="5592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How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 see myself: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Perception: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0489" y="3138311"/>
            <a:ext cx="481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line of defense for health of the horse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4533" y="3138311"/>
            <a:ext cx="465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“Sneaking around” with illegal injections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0489" y="3694002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Performing State-of-the-Art medicine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4533" y="3689293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Drug-pushing for financial gain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0489" y="4266267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Taking trainer requests into account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4533" y="4240275"/>
            <a:ext cx="42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Doing procedures by trainer request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0488" y="4825172"/>
            <a:ext cx="417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Careful and thorough examinations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4533" y="4791829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exams, just expensive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0488" y="5364094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the newest and latest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4533" y="5351943"/>
            <a:ext cx="468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Vet bills many multiples of “the old days”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which is it?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25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Veterinarian’s Oath:</a:t>
            </a: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</a:t>
            </a:r>
            <a:r>
              <a:rPr lang="en-US" sz="3200" i="1" dirty="0">
                <a:solidFill>
                  <a:srgbClr val="FFFF00"/>
                </a:solidFill>
              </a:rPr>
              <a:t>I solemnly swear to use my scientific knowledge and skills for the benefit of society through the protection of animal health and </a:t>
            </a:r>
            <a:r>
              <a:rPr lang="en-US" sz="3200" i="1" dirty="0" smtClean="0">
                <a:solidFill>
                  <a:srgbClr val="FFFF00"/>
                </a:solidFill>
              </a:rPr>
              <a:t>welfare...”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7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veterinarian: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spends 8 years in college</a:t>
            </a:r>
          </a:p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loan debt =$162,000</a:t>
            </a:r>
          </a:p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of equipment in the truck=$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250,000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of licenses/dues = $400 -$1000/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too much to lose by cheating 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3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5348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for the benefit of the horse?</a:t>
            </a: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43353"/>
              </p:ext>
            </p:extLst>
          </p:nvPr>
        </p:nvGraphicFramePr>
        <p:xfrm>
          <a:off x="1081077" y="3000626"/>
          <a:ext cx="10092268" cy="335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34"/>
                <a:gridCol w="5046134"/>
              </a:tblGrid>
              <a:tr h="5592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years ago: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Now: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4277" y="3649736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Adjuncts with Lasix for bleeders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8321" y="364973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Lasix only by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party Lasix vets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277" y="4205427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Calcium/B1 or Mag sulfate for calming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8321" y="4200718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calming treatment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4277" y="4777692"/>
            <a:ext cx="369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Joint Injections when necessary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8321" y="4751700"/>
            <a:ext cx="481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Joint injections restricted to 7 to &gt;14 days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4276" y="5336597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Practitioner can examine on </a:t>
            </a:r>
            <a:r>
              <a:rPr lang="en-US" dirty="0" err="1" smtClean="0">
                <a:solidFill>
                  <a:schemeClr val="bg1"/>
                </a:solidFill>
              </a:rPr>
              <a:t>raceday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8321" y="5303254"/>
            <a:ext cx="474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contact with practitioner on </a:t>
            </a:r>
            <a:r>
              <a:rPr lang="en-US" dirty="0" err="1" smtClean="0">
                <a:solidFill>
                  <a:schemeClr val="bg1"/>
                </a:solidFill>
              </a:rPr>
              <a:t>raceday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4276" y="5875519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Multiple practitioners on track all 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8321" y="5863368"/>
            <a:ext cx="46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Often no practitioners track on </a:t>
            </a:r>
            <a:r>
              <a:rPr lang="en-US" dirty="0" err="1" smtClean="0">
                <a:solidFill>
                  <a:schemeClr val="bg1"/>
                </a:solidFill>
              </a:rPr>
              <a:t>raceday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practitioners: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066929" cy="4024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for the benefit of the horse?</a:t>
            </a:r>
          </a:p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horse’s own vet cannot examine for fitness to race on the day of the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</a:t>
            </a:r>
          </a:p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party Lasix…because the practitioner is more likely to cheat than a regulatory practitioner?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9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4816</TotalTime>
  <Words>1156</Words>
  <Application>Microsoft Office PowerPoint</Application>
  <PresentationFormat>Widescreen</PresentationFormat>
  <Paragraphs>196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Century Gothic</vt:lpstr>
      <vt:lpstr>Vapor Trail</vt:lpstr>
      <vt:lpstr>North American association of racetrack veterinarians</vt:lpstr>
      <vt:lpstr>Racetrack practitioners:</vt:lpstr>
      <vt:lpstr>Racetrack practitioners:</vt:lpstr>
      <vt:lpstr>What is a Racetrack practitioner?</vt:lpstr>
      <vt:lpstr>Racetrack practitioners:</vt:lpstr>
      <vt:lpstr>Racetrack practitioners:</vt:lpstr>
      <vt:lpstr>Average veterinarian:</vt:lpstr>
      <vt:lpstr>Racetrack practitioners:</vt:lpstr>
      <vt:lpstr>Racetrack practitioners:</vt:lpstr>
      <vt:lpstr>Racetrack practitioners:</vt:lpstr>
      <vt:lpstr>Racetrack practitioners:</vt:lpstr>
      <vt:lpstr>Racetrack practitioners:</vt:lpstr>
      <vt:lpstr>Racetrack practitioners:</vt:lpstr>
      <vt:lpstr>Racetrack practitioners:</vt:lpstr>
      <vt:lpstr>Racetrack practitioners:</vt:lpstr>
      <vt:lpstr>Vet bills too high? :</vt:lpstr>
      <vt:lpstr>Vet bills too high?:</vt:lpstr>
      <vt:lpstr>Vet bills too high?:</vt:lpstr>
      <vt:lpstr>Vet bills too high?:</vt:lpstr>
      <vt:lpstr>Economics and the condition book:</vt:lpstr>
      <vt:lpstr>The solution: education of owners</vt:lpstr>
      <vt:lpstr>Racetrack practitioners:</vt:lpstr>
      <vt:lpstr>Racetrack practitioners:</vt:lpstr>
      <vt:lpstr>NAARV:</vt:lpstr>
      <vt:lpstr>Racetrack practitioners:</vt:lpstr>
      <vt:lpstr>NAARV:   Based on the hbpa model:</vt:lpstr>
      <vt:lpstr>NAARV:   Based on the horsemen’s model:</vt:lpstr>
      <vt:lpstr>NAARV:</vt:lpstr>
      <vt:lpstr>NAARV: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American association of racetrack veterinarians</dc:title>
  <dc:creator>Clara Fenger</dc:creator>
  <cp:lastModifiedBy>Clara Fenger</cp:lastModifiedBy>
  <cp:revision>39</cp:revision>
  <dcterms:created xsi:type="dcterms:W3CDTF">2016-01-31T19:11:30Z</dcterms:created>
  <dcterms:modified xsi:type="dcterms:W3CDTF">2016-02-06T18:20:42Z</dcterms:modified>
</cp:coreProperties>
</file>