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210047-E526-408E-82A3-AED280E29EE6}" type="datetimeFigureOut">
              <a:rPr lang="en-US" smtClean="0"/>
              <a:t>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310005-BCDF-49F6-841A-600913F9E9F0}" type="slidenum">
              <a:rPr lang="en-US" smtClean="0"/>
              <a:t>‹#›</a:t>
            </a:fld>
            <a:endParaRPr lang="en-US"/>
          </a:p>
        </p:txBody>
      </p:sp>
    </p:spTree>
    <p:extLst>
      <p:ext uri="{BB962C8B-B14F-4D97-AF65-F5344CB8AC3E}">
        <p14:creationId xmlns:p14="http://schemas.microsoft.com/office/powerpoint/2010/main" val="2198710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8510C7-968A-409B-8261-DAD2AF0F1947}"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83CD68-E735-4597-B252-524D97A37A26}" type="slidenum">
              <a:rPr lang="en-US" smtClean="0"/>
              <a:t>‹#›</a:t>
            </a:fld>
            <a:endParaRPr lang="en-US"/>
          </a:p>
        </p:txBody>
      </p:sp>
    </p:spTree>
    <p:extLst>
      <p:ext uri="{BB962C8B-B14F-4D97-AF65-F5344CB8AC3E}">
        <p14:creationId xmlns:p14="http://schemas.microsoft.com/office/powerpoint/2010/main" val="4085971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8510C7-968A-409B-8261-DAD2AF0F1947}"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83CD68-E735-4597-B252-524D97A37A26}" type="slidenum">
              <a:rPr lang="en-US" smtClean="0"/>
              <a:t>‹#›</a:t>
            </a:fld>
            <a:endParaRPr lang="en-US"/>
          </a:p>
        </p:txBody>
      </p:sp>
    </p:spTree>
    <p:extLst>
      <p:ext uri="{BB962C8B-B14F-4D97-AF65-F5344CB8AC3E}">
        <p14:creationId xmlns:p14="http://schemas.microsoft.com/office/powerpoint/2010/main" val="4057347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8510C7-968A-409B-8261-DAD2AF0F1947}"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83CD68-E735-4597-B252-524D97A37A26}" type="slidenum">
              <a:rPr lang="en-US" smtClean="0"/>
              <a:t>‹#›</a:t>
            </a:fld>
            <a:endParaRPr lang="en-US"/>
          </a:p>
        </p:txBody>
      </p:sp>
    </p:spTree>
    <p:extLst>
      <p:ext uri="{BB962C8B-B14F-4D97-AF65-F5344CB8AC3E}">
        <p14:creationId xmlns:p14="http://schemas.microsoft.com/office/powerpoint/2010/main" val="2393768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8510C7-968A-409B-8261-DAD2AF0F1947}"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83CD68-E735-4597-B252-524D97A37A26}" type="slidenum">
              <a:rPr lang="en-US" smtClean="0"/>
              <a:t>‹#›</a:t>
            </a:fld>
            <a:endParaRPr lang="en-US"/>
          </a:p>
        </p:txBody>
      </p:sp>
    </p:spTree>
    <p:extLst>
      <p:ext uri="{BB962C8B-B14F-4D97-AF65-F5344CB8AC3E}">
        <p14:creationId xmlns:p14="http://schemas.microsoft.com/office/powerpoint/2010/main" val="580832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8510C7-968A-409B-8261-DAD2AF0F1947}"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83CD68-E735-4597-B252-524D97A37A26}" type="slidenum">
              <a:rPr lang="en-US" smtClean="0"/>
              <a:t>‹#›</a:t>
            </a:fld>
            <a:endParaRPr lang="en-US"/>
          </a:p>
        </p:txBody>
      </p:sp>
    </p:spTree>
    <p:extLst>
      <p:ext uri="{BB962C8B-B14F-4D97-AF65-F5344CB8AC3E}">
        <p14:creationId xmlns:p14="http://schemas.microsoft.com/office/powerpoint/2010/main" val="2857004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8510C7-968A-409B-8261-DAD2AF0F1947}" type="datetimeFigureOut">
              <a:rPr lang="en-US" smtClean="0"/>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83CD68-E735-4597-B252-524D97A37A26}" type="slidenum">
              <a:rPr lang="en-US" smtClean="0"/>
              <a:t>‹#›</a:t>
            </a:fld>
            <a:endParaRPr lang="en-US"/>
          </a:p>
        </p:txBody>
      </p:sp>
    </p:spTree>
    <p:extLst>
      <p:ext uri="{BB962C8B-B14F-4D97-AF65-F5344CB8AC3E}">
        <p14:creationId xmlns:p14="http://schemas.microsoft.com/office/powerpoint/2010/main" val="2044375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8510C7-968A-409B-8261-DAD2AF0F1947}" type="datetimeFigureOut">
              <a:rPr lang="en-US" smtClean="0"/>
              <a:t>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83CD68-E735-4597-B252-524D97A37A26}" type="slidenum">
              <a:rPr lang="en-US" smtClean="0"/>
              <a:t>‹#›</a:t>
            </a:fld>
            <a:endParaRPr lang="en-US"/>
          </a:p>
        </p:txBody>
      </p:sp>
    </p:spTree>
    <p:extLst>
      <p:ext uri="{BB962C8B-B14F-4D97-AF65-F5344CB8AC3E}">
        <p14:creationId xmlns:p14="http://schemas.microsoft.com/office/powerpoint/2010/main" val="1686080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8510C7-968A-409B-8261-DAD2AF0F1947}" type="datetimeFigureOut">
              <a:rPr lang="en-US" smtClean="0"/>
              <a:t>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83CD68-E735-4597-B252-524D97A37A26}" type="slidenum">
              <a:rPr lang="en-US" smtClean="0"/>
              <a:t>‹#›</a:t>
            </a:fld>
            <a:endParaRPr lang="en-US"/>
          </a:p>
        </p:txBody>
      </p:sp>
    </p:spTree>
    <p:extLst>
      <p:ext uri="{BB962C8B-B14F-4D97-AF65-F5344CB8AC3E}">
        <p14:creationId xmlns:p14="http://schemas.microsoft.com/office/powerpoint/2010/main" val="3097081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8510C7-968A-409B-8261-DAD2AF0F1947}" type="datetimeFigureOut">
              <a:rPr lang="en-US" smtClean="0"/>
              <a:t>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83CD68-E735-4597-B252-524D97A37A26}" type="slidenum">
              <a:rPr lang="en-US" smtClean="0"/>
              <a:t>‹#›</a:t>
            </a:fld>
            <a:endParaRPr lang="en-US"/>
          </a:p>
        </p:txBody>
      </p:sp>
    </p:spTree>
    <p:extLst>
      <p:ext uri="{BB962C8B-B14F-4D97-AF65-F5344CB8AC3E}">
        <p14:creationId xmlns:p14="http://schemas.microsoft.com/office/powerpoint/2010/main" val="4027210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8510C7-968A-409B-8261-DAD2AF0F1947}" type="datetimeFigureOut">
              <a:rPr lang="en-US" smtClean="0"/>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83CD68-E735-4597-B252-524D97A37A26}" type="slidenum">
              <a:rPr lang="en-US" smtClean="0"/>
              <a:t>‹#›</a:t>
            </a:fld>
            <a:endParaRPr lang="en-US"/>
          </a:p>
        </p:txBody>
      </p:sp>
    </p:spTree>
    <p:extLst>
      <p:ext uri="{BB962C8B-B14F-4D97-AF65-F5344CB8AC3E}">
        <p14:creationId xmlns:p14="http://schemas.microsoft.com/office/powerpoint/2010/main" val="1214983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8510C7-968A-409B-8261-DAD2AF0F1947}" type="datetimeFigureOut">
              <a:rPr lang="en-US" smtClean="0"/>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83CD68-E735-4597-B252-524D97A37A26}" type="slidenum">
              <a:rPr lang="en-US" smtClean="0"/>
              <a:t>‹#›</a:t>
            </a:fld>
            <a:endParaRPr lang="en-US"/>
          </a:p>
        </p:txBody>
      </p:sp>
    </p:spTree>
    <p:extLst>
      <p:ext uri="{BB962C8B-B14F-4D97-AF65-F5344CB8AC3E}">
        <p14:creationId xmlns:p14="http://schemas.microsoft.com/office/powerpoint/2010/main" val="2766509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8510C7-968A-409B-8261-DAD2AF0F1947}" type="datetimeFigureOut">
              <a:rPr lang="en-US" smtClean="0"/>
              <a:t>2/5/2016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83CD68-E735-4597-B252-524D97A37A26}" type="slidenum">
              <a:rPr lang="en-US" smtClean="0"/>
              <a:t>‹#›</a:t>
            </a:fld>
            <a:endParaRPr lang="en-US"/>
          </a:p>
        </p:txBody>
      </p:sp>
    </p:spTree>
    <p:extLst>
      <p:ext uri="{BB962C8B-B14F-4D97-AF65-F5344CB8AC3E}">
        <p14:creationId xmlns:p14="http://schemas.microsoft.com/office/powerpoint/2010/main" val="3206680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2016 National HBPA </a:t>
            </a:r>
            <a:br>
              <a:rPr lang="en-US" dirty="0" smtClean="0"/>
            </a:br>
            <a:r>
              <a:rPr lang="en-US" dirty="0" smtClean="0"/>
              <a:t>Winter Convention</a:t>
            </a:r>
            <a:endParaRPr lang="en-US" dirty="0"/>
          </a:p>
        </p:txBody>
      </p:sp>
      <p:sp>
        <p:nvSpPr>
          <p:cNvPr id="3" name="Subtitle 2"/>
          <p:cNvSpPr>
            <a:spLocks noGrp="1"/>
          </p:cNvSpPr>
          <p:nvPr>
            <p:ph type="subTitle" idx="1"/>
          </p:nvPr>
        </p:nvSpPr>
        <p:spPr>
          <a:xfrm>
            <a:off x="1371600" y="4191000"/>
            <a:ext cx="6400800" cy="1752600"/>
          </a:xfrm>
        </p:spPr>
        <p:txBody>
          <a:bodyPr/>
          <a:lstStyle/>
          <a:p>
            <a:r>
              <a:rPr lang="en-US" dirty="0" smtClean="0"/>
              <a:t>Legislative Affairs Update</a:t>
            </a:r>
          </a:p>
          <a:p>
            <a:r>
              <a:rPr lang="en-US" dirty="0" smtClean="0"/>
              <a:t>Tax Changes</a:t>
            </a:r>
          </a:p>
        </p:txBody>
      </p:sp>
    </p:spTree>
    <p:extLst>
      <p:ext uri="{BB962C8B-B14F-4D97-AF65-F5344CB8AC3E}">
        <p14:creationId xmlns:p14="http://schemas.microsoft.com/office/powerpoint/2010/main" val="4071547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2700" dirty="0" smtClean="0"/>
              <a:t>THE PROTECTING AMERICANS FROM TAX HIKES ACT 2015</a:t>
            </a:r>
            <a:r>
              <a:rPr lang="en-US" sz="2000" dirty="0" smtClean="0"/>
              <a:t/>
            </a:r>
            <a:br>
              <a:rPr lang="en-US" sz="2000" dirty="0" smtClean="0"/>
            </a:br>
            <a:r>
              <a:rPr lang="en-US" sz="1600" dirty="0" smtClean="0"/>
              <a:t>December 18, 2015</a:t>
            </a:r>
            <a:endParaRPr lang="en-US" sz="2000" dirty="0"/>
          </a:p>
        </p:txBody>
      </p:sp>
      <p:sp>
        <p:nvSpPr>
          <p:cNvPr id="3" name="Content Placeholder 2"/>
          <p:cNvSpPr>
            <a:spLocks noGrp="1"/>
          </p:cNvSpPr>
          <p:nvPr>
            <p:ph idx="1"/>
          </p:nvPr>
        </p:nvSpPr>
        <p:spPr>
          <a:xfrm>
            <a:off x="457200" y="1219200"/>
            <a:ext cx="8229600" cy="4906963"/>
          </a:xfrm>
        </p:spPr>
        <p:txBody>
          <a:bodyPr>
            <a:normAutofit lnSpcReduction="10000"/>
          </a:bodyPr>
          <a:lstStyle/>
          <a:p>
            <a:pPr marL="457200" indent="-457200">
              <a:buFont typeface="+mj-lt"/>
              <a:buAutoNum type="arabicPeriod"/>
            </a:pPr>
            <a:r>
              <a:rPr lang="en-US" sz="2400" dirty="0" smtClean="0"/>
              <a:t>Reinstatement of 3 year depreciable life for racehorses  for tax years 2015 and 2016</a:t>
            </a:r>
          </a:p>
          <a:p>
            <a:pPr marL="457200" indent="-457200">
              <a:buFont typeface="+mj-lt"/>
              <a:buAutoNum type="arabicPeriod"/>
            </a:pPr>
            <a:endParaRPr lang="en-US" sz="2400" dirty="0"/>
          </a:p>
          <a:p>
            <a:pPr marL="457200" indent="-457200">
              <a:buFont typeface="+mj-lt"/>
              <a:buAutoNum type="arabicPeriod"/>
            </a:pPr>
            <a:r>
              <a:rPr lang="en-US" sz="2400" dirty="0" smtClean="0"/>
              <a:t>Section 179 business expense deduction back to $500k and makes this provision permanent.</a:t>
            </a:r>
          </a:p>
          <a:p>
            <a:pPr marL="457200" indent="-457200">
              <a:buFont typeface="+mj-lt"/>
              <a:buAutoNum type="arabicPeriod"/>
            </a:pPr>
            <a:endParaRPr lang="en-US" sz="2400" dirty="0"/>
          </a:p>
          <a:p>
            <a:pPr marL="457200" indent="-457200">
              <a:buFont typeface="+mj-lt"/>
              <a:buAutoNum type="arabicPeriod"/>
            </a:pPr>
            <a:r>
              <a:rPr lang="en-US" sz="2400" dirty="0" smtClean="0"/>
              <a:t>Bonus Depreciation for qualified new property (horses, equipment) purchased and placed in service during 2015 through 2019.</a:t>
            </a:r>
          </a:p>
          <a:p>
            <a:pPr marL="457200" indent="-457200">
              <a:buFont typeface="+mj-lt"/>
              <a:buAutoNum type="arabicPeriod"/>
            </a:pPr>
            <a:endParaRPr lang="en-US" sz="2400" dirty="0"/>
          </a:p>
          <a:p>
            <a:pPr marL="457200" indent="-457200">
              <a:buFont typeface="+mj-lt"/>
              <a:buAutoNum type="arabicPeriod"/>
            </a:pPr>
            <a:r>
              <a:rPr lang="en-US" sz="2400" dirty="0" smtClean="0"/>
              <a:t>Charitable Deduction for conservation easements restored and made permanent. </a:t>
            </a:r>
            <a:endParaRPr lang="en-US" sz="2400" dirty="0"/>
          </a:p>
        </p:txBody>
      </p:sp>
    </p:spTree>
    <p:extLst>
      <p:ext uri="{BB962C8B-B14F-4D97-AF65-F5344CB8AC3E}">
        <p14:creationId xmlns:p14="http://schemas.microsoft.com/office/powerpoint/2010/main" val="1898070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609600"/>
          </a:xfrm>
        </p:spPr>
        <p:txBody>
          <a:bodyPr>
            <a:normAutofit fontScale="90000"/>
          </a:bodyPr>
          <a:lstStyle/>
          <a:p>
            <a:r>
              <a:rPr lang="en-US" sz="2200" dirty="0" smtClean="0"/>
              <a:t>THE PROTECTING AMERICANS FROM TAX HIKES ACT 2015</a:t>
            </a:r>
            <a:br>
              <a:rPr lang="en-US" sz="2200" dirty="0" smtClean="0"/>
            </a:br>
            <a:r>
              <a:rPr lang="en-US" sz="2200" dirty="0" smtClean="0"/>
              <a:t>December 18, 2015</a:t>
            </a:r>
            <a:endParaRPr lang="en-US" sz="2200" dirty="0"/>
          </a:p>
        </p:txBody>
      </p:sp>
      <p:sp>
        <p:nvSpPr>
          <p:cNvPr id="3" name="Content Placeholder 2"/>
          <p:cNvSpPr>
            <a:spLocks noGrp="1"/>
          </p:cNvSpPr>
          <p:nvPr>
            <p:ph idx="1"/>
          </p:nvPr>
        </p:nvSpPr>
        <p:spPr>
          <a:xfrm>
            <a:off x="457200" y="1066800"/>
            <a:ext cx="8229600" cy="4525963"/>
          </a:xfrm>
        </p:spPr>
        <p:txBody>
          <a:bodyPr>
            <a:normAutofit lnSpcReduction="10000"/>
          </a:bodyPr>
          <a:lstStyle/>
          <a:p>
            <a:pPr marL="457200" indent="-457200">
              <a:buAutoNum type="arabicPeriod"/>
            </a:pPr>
            <a:r>
              <a:rPr lang="en-US" sz="2000" u="sng" dirty="0" smtClean="0"/>
              <a:t>Depreciable Life </a:t>
            </a:r>
            <a:r>
              <a:rPr lang="en-US" sz="2000" dirty="0" smtClean="0"/>
              <a:t>- The new law allows the useful life of 3 years for racehorses that are 24 months of age and younger when purchased and placed in service.  The useful life before extending legislation was 7 years.  This standard for useful life of 3 years better reflects the length of a typical racehorse’s career and is far more equitable to owners. This reduced life originally was included in 2008 farm bill and in subsequent extension bills including the </a:t>
            </a:r>
            <a:r>
              <a:rPr lang="en-US" sz="2000" smtClean="0"/>
              <a:t>2015 legislation.</a:t>
            </a:r>
            <a:endParaRPr lang="en-US" sz="2000" dirty="0" smtClean="0"/>
          </a:p>
          <a:p>
            <a:pPr marL="457200" indent="-457200">
              <a:buAutoNum type="arabicPeriod"/>
            </a:pPr>
            <a:endParaRPr lang="en-US" sz="2000" dirty="0"/>
          </a:p>
          <a:p>
            <a:pPr marL="457200" indent="-457200">
              <a:buAutoNum type="arabicPeriod"/>
            </a:pPr>
            <a:r>
              <a:rPr lang="en-US" sz="2000" dirty="0" smtClean="0"/>
              <a:t>The </a:t>
            </a:r>
            <a:r>
              <a:rPr lang="en-US" sz="2000" u="sng" dirty="0" smtClean="0"/>
              <a:t>Section 179 </a:t>
            </a:r>
            <a:r>
              <a:rPr lang="en-US" sz="2000" dirty="0" smtClean="0"/>
              <a:t>expense allowance is set at $500,000 with a $2 million threshold for qualified new or used property purchased and placed in service.  Total purchases of qualified property that exceeds $2 million reduce the 179 expense allowed on a dollar for dollar basis. Broodmares could be eligible for expensing as example of used property because of prior use as racehorse or broodmare.  The tax legislation makes this provision permanent.</a:t>
            </a:r>
          </a:p>
          <a:p>
            <a:pPr marL="0" indent="0">
              <a:buNone/>
            </a:pPr>
            <a:endParaRPr lang="en-US" sz="2000" dirty="0" smtClean="0"/>
          </a:p>
          <a:p>
            <a:pPr marL="457200" indent="-457200">
              <a:buAutoNum type="arabicPeriod"/>
            </a:pPr>
            <a:endParaRPr lang="en-US" sz="2000" dirty="0"/>
          </a:p>
          <a:p>
            <a:pPr marL="457200" indent="-457200">
              <a:buAutoNum type="arabicPeriod"/>
            </a:pPr>
            <a:endParaRPr lang="en-US" sz="2000" dirty="0"/>
          </a:p>
        </p:txBody>
      </p:sp>
    </p:spTree>
    <p:extLst>
      <p:ext uri="{BB962C8B-B14F-4D97-AF65-F5344CB8AC3E}">
        <p14:creationId xmlns:p14="http://schemas.microsoft.com/office/powerpoint/2010/main" val="670590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2000" dirty="0" smtClean="0"/>
              <a:t>THE PROTECTING AMERICANS FROM TAX HIKES ACT 2015</a:t>
            </a:r>
            <a:br>
              <a:rPr lang="en-US" sz="2000" dirty="0" smtClean="0"/>
            </a:br>
            <a:r>
              <a:rPr lang="en-US" sz="2000" dirty="0" smtClean="0"/>
              <a:t>December 18, 2015</a:t>
            </a:r>
            <a:endParaRPr lang="en-US" sz="2000" dirty="0"/>
          </a:p>
        </p:txBody>
      </p:sp>
      <p:sp>
        <p:nvSpPr>
          <p:cNvPr id="3" name="Content Placeholder 2"/>
          <p:cNvSpPr>
            <a:spLocks noGrp="1"/>
          </p:cNvSpPr>
          <p:nvPr>
            <p:ph idx="1"/>
          </p:nvPr>
        </p:nvSpPr>
        <p:spPr/>
        <p:txBody>
          <a:bodyPr>
            <a:normAutofit fontScale="92500" lnSpcReduction="10000"/>
          </a:bodyPr>
          <a:lstStyle/>
          <a:p>
            <a:pPr marL="457200" indent="-457200">
              <a:buAutoNum type="arabicPeriod" startAt="3"/>
            </a:pPr>
            <a:r>
              <a:rPr lang="en-US" sz="2000" u="sng" dirty="0" smtClean="0"/>
              <a:t>Bonus Depreciation </a:t>
            </a:r>
            <a:r>
              <a:rPr lang="en-US" sz="2000" dirty="0" smtClean="0"/>
              <a:t>will remain at 50% for 2015 through 2017 and applies to new equipment placed in service.  A yearling that is purchased and placed in training is an example of eligible property as is a new tractor or similar equipment.  The percentage slides down to 40% in 2018 and 30% for 2019. Bonus depreciation may result in substantial present value tax savings. Unlike section 179 expensing, taxpayers do not need net income to take bonus depreciation deductions and is not capped at a certain dollar level. It is not available for used property, property used outside of the US, tax-exempt use property, or tax-exempt financed property.</a:t>
            </a:r>
          </a:p>
          <a:p>
            <a:pPr marL="457200" indent="-457200">
              <a:buAutoNum type="arabicPeriod" startAt="3"/>
            </a:pPr>
            <a:r>
              <a:rPr lang="en-US" sz="2000" u="sng" dirty="0" smtClean="0"/>
              <a:t>Conservation Easement </a:t>
            </a:r>
            <a:r>
              <a:rPr lang="en-US" sz="2000" dirty="0" smtClean="0"/>
              <a:t>– Landowner voluntarily agrees to donate certain rights associated with farm property (generally right to subdivide or develop).  The easement is legally binding whether the property is sold or passed on to heirs.  It permanently restricts the use of the land and would decrease the value the property on the open market as unrestricted land.  The conservation easement will enable the landowner to qualify for a charitable deduction.</a:t>
            </a:r>
          </a:p>
          <a:p>
            <a:pPr marL="457200" indent="-457200">
              <a:buAutoNum type="arabicPeriod" startAt="3"/>
            </a:pPr>
            <a:endParaRPr lang="en-US" sz="1200" dirty="0"/>
          </a:p>
        </p:txBody>
      </p:sp>
    </p:spTree>
    <p:extLst>
      <p:ext uri="{BB962C8B-B14F-4D97-AF65-F5344CB8AC3E}">
        <p14:creationId xmlns:p14="http://schemas.microsoft.com/office/powerpoint/2010/main" val="13912814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400</TotalTime>
  <Words>450</Words>
  <Application>Microsoft Office PowerPoint</Application>
  <PresentationFormat>On-screen Show (4:3)</PresentationFormat>
  <Paragraphs>19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2016 National HBPA  Winter Convention</vt:lpstr>
      <vt:lpstr>THE PROTECTING AMERICANS FROM TAX HIKES ACT 2015 December 18, 2015</vt:lpstr>
      <vt:lpstr>THE PROTECTING AMERICANS FROM TAX HIKES ACT 2015 December 18, 2015</vt:lpstr>
      <vt:lpstr>THE PROTECTING AMERICANS FROM TAX HIKES ACT 2015 December 18, 2015</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2016 National HBPA  Winter Convention</dc:title>
  <dc:creator>Peter Ecabert</dc:creator>
  <cp:lastModifiedBy>Peter Ecabert</cp:lastModifiedBy>
  <cp:revision>10</cp:revision>
  <dcterms:created xsi:type="dcterms:W3CDTF">2016-02-06T02:42:12Z</dcterms:created>
  <dcterms:modified xsi:type="dcterms:W3CDTF">2016-02-06T09:22:13Z</dcterms:modified>
</cp:coreProperties>
</file>