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1" r:id="rId1"/>
  </p:sldMasterIdLst>
  <p:sldIdLst>
    <p:sldId id="256" r:id="rId2"/>
    <p:sldId id="257" r:id="rId3"/>
    <p:sldId id="285" r:id="rId4"/>
    <p:sldId id="286" r:id="rId5"/>
    <p:sldId id="258" r:id="rId6"/>
    <p:sldId id="287" r:id="rId7"/>
    <p:sldId id="288" r:id="rId8"/>
    <p:sldId id="289" r:id="rId9"/>
    <p:sldId id="290" r:id="rId10"/>
    <p:sldId id="292" r:id="rId11"/>
    <p:sldId id="299" r:id="rId12"/>
    <p:sldId id="291" r:id="rId13"/>
    <p:sldId id="293" r:id="rId14"/>
    <p:sldId id="300" r:id="rId15"/>
    <p:sldId id="294" r:id="rId16"/>
    <p:sldId id="295" r:id="rId17"/>
    <p:sldId id="296" r:id="rId18"/>
    <p:sldId id="297" r:id="rId19"/>
    <p:sldId id="298" r:id="rId20"/>
    <p:sldId id="302" r:id="rId21"/>
    <p:sldId id="30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Serum Dex Levels 48</a:t>
            </a:r>
            <a:r>
              <a:rPr lang="en-US" baseline="0"/>
              <a:t> h post 20 mg IV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Quarter Horse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Sheet2!$C$4:$C$25</c:f>
              <c:numCache>
                <c:formatCode>0.0000</c:formatCode>
                <c:ptCount val="22"/>
                <c:pt idx="0">
                  <c:v>1.2703</c:v>
                </c:pt>
                <c:pt idx="1">
                  <c:v>2.0981000000000001</c:v>
                </c:pt>
                <c:pt idx="2">
                  <c:v>1.0567</c:v>
                </c:pt>
                <c:pt idx="3">
                  <c:v>1.7958000000000001</c:v>
                </c:pt>
                <c:pt idx="4">
                  <c:v>1.762</c:v>
                </c:pt>
                <c:pt idx="5">
                  <c:v>5.3250999999999999</c:v>
                </c:pt>
                <c:pt idx="6">
                  <c:v>2.6242999999999999</c:v>
                </c:pt>
                <c:pt idx="7">
                  <c:v>2.2145000000000001</c:v>
                </c:pt>
                <c:pt idx="8">
                  <c:v>1.5053000000000001</c:v>
                </c:pt>
                <c:pt idx="9">
                  <c:v>1.4778</c:v>
                </c:pt>
                <c:pt idx="10">
                  <c:v>1.5269999999999999</c:v>
                </c:pt>
                <c:pt idx="11">
                  <c:v>3.1516999999999999</c:v>
                </c:pt>
                <c:pt idx="12">
                  <c:v>5.8356000000000003</c:v>
                </c:pt>
                <c:pt idx="13">
                  <c:v>2.0886999999999998</c:v>
                </c:pt>
                <c:pt idx="14">
                  <c:v>2.1168999999999998</c:v>
                </c:pt>
                <c:pt idx="15">
                  <c:v>1.9676</c:v>
                </c:pt>
                <c:pt idx="16">
                  <c:v>2.4001000000000001</c:v>
                </c:pt>
                <c:pt idx="17">
                  <c:v>1.6664000000000001</c:v>
                </c:pt>
                <c:pt idx="18">
                  <c:v>1.7416</c:v>
                </c:pt>
                <c:pt idx="19">
                  <c:v>1.5854999999999999</c:v>
                </c:pt>
                <c:pt idx="20">
                  <c:v>1.0872999999999999</c:v>
                </c:pt>
                <c:pt idx="21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Thoroughbred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Sheet2!$C$39:$C$77</c:f>
              <c:numCache>
                <c:formatCode>0.0000</c:formatCode>
                <c:ptCount val="39"/>
                <c:pt idx="0">
                  <c:v>2.1650999999999998</c:v>
                </c:pt>
                <c:pt idx="1">
                  <c:v>4.0307000000000004</c:v>
                </c:pt>
                <c:pt idx="2">
                  <c:v>2.6539000000000001</c:v>
                </c:pt>
                <c:pt idx="3">
                  <c:v>1.0701000000000001</c:v>
                </c:pt>
                <c:pt idx="4">
                  <c:v>1.0972999999999999</c:v>
                </c:pt>
                <c:pt idx="5">
                  <c:v>0</c:v>
                </c:pt>
                <c:pt idx="6">
                  <c:v>1.0705</c:v>
                </c:pt>
                <c:pt idx="7">
                  <c:v>1.2819</c:v>
                </c:pt>
                <c:pt idx="8">
                  <c:v>0</c:v>
                </c:pt>
                <c:pt idx="9">
                  <c:v>7.2874999999999996</c:v>
                </c:pt>
                <c:pt idx="10">
                  <c:v>1.5535000000000001</c:v>
                </c:pt>
                <c:pt idx="11">
                  <c:v>0</c:v>
                </c:pt>
                <c:pt idx="12">
                  <c:v>4.0872999999999999</c:v>
                </c:pt>
                <c:pt idx="13">
                  <c:v>0</c:v>
                </c:pt>
                <c:pt idx="14">
                  <c:v>2.3329</c:v>
                </c:pt>
                <c:pt idx="15">
                  <c:v>0</c:v>
                </c:pt>
                <c:pt idx="16">
                  <c:v>4.4851000000000001</c:v>
                </c:pt>
                <c:pt idx="17">
                  <c:v>1.4400999999999999</c:v>
                </c:pt>
                <c:pt idx="18">
                  <c:v>2.2776000000000001</c:v>
                </c:pt>
                <c:pt idx="19">
                  <c:v>7.0682</c:v>
                </c:pt>
                <c:pt idx="20">
                  <c:v>1.7148000000000001</c:v>
                </c:pt>
                <c:pt idx="21">
                  <c:v>5.6817000000000002</c:v>
                </c:pt>
                <c:pt idx="22">
                  <c:v>1.0631999999999999</c:v>
                </c:pt>
                <c:pt idx="23">
                  <c:v>3.6831999999999998</c:v>
                </c:pt>
                <c:pt idx="24">
                  <c:v>2.5851999999999999</c:v>
                </c:pt>
                <c:pt idx="25">
                  <c:v>40.621899999999997</c:v>
                </c:pt>
                <c:pt idx="26">
                  <c:v>2.0219999999999998</c:v>
                </c:pt>
                <c:pt idx="27">
                  <c:v>1.8004</c:v>
                </c:pt>
                <c:pt idx="28">
                  <c:v>2.4291999999999998</c:v>
                </c:pt>
                <c:pt idx="29">
                  <c:v>1.1695</c:v>
                </c:pt>
                <c:pt idx="30">
                  <c:v>1.9350000000000001</c:v>
                </c:pt>
                <c:pt idx="31">
                  <c:v>1.1061000000000001</c:v>
                </c:pt>
                <c:pt idx="32">
                  <c:v>2.0903</c:v>
                </c:pt>
                <c:pt idx="33">
                  <c:v>2.4175</c:v>
                </c:pt>
                <c:pt idx="34">
                  <c:v>0</c:v>
                </c:pt>
                <c:pt idx="35">
                  <c:v>2.3509000000000002</c:v>
                </c:pt>
                <c:pt idx="36">
                  <c:v>1.5854999999999999</c:v>
                </c:pt>
                <c:pt idx="37">
                  <c:v>0</c:v>
                </c:pt>
                <c:pt idx="38">
                  <c:v>1.1794</c:v>
                </c:pt>
              </c:numCache>
            </c:numRef>
          </c:yVal>
          <c:smooth val="0"/>
        </c:ser>
        <c:ser>
          <c:idx val="2"/>
          <c:order val="2"/>
          <c:tx>
            <c:v>Standardbred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yVal>
            <c:numRef>
              <c:f>Sheet2!$C$26:$C$38</c:f>
              <c:numCache>
                <c:formatCode>General</c:formatCode>
                <c:ptCount val="13"/>
                <c:pt idx="0">
                  <c:v>0.80249999999999999</c:v>
                </c:pt>
                <c:pt idx="1">
                  <c:v>4.2336</c:v>
                </c:pt>
                <c:pt idx="2">
                  <c:v>5.0858999999999996</c:v>
                </c:pt>
                <c:pt idx="3">
                  <c:v>3.4089</c:v>
                </c:pt>
                <c:pt idx="4">
                  <c:v>3.5781000000000001</c:v>
                </c:pt>
                <c:pt idx="5">
                  <c:v>1.2648999999999999</c:v>
                </c:pt>
                <c:pt idx="6">
                  <c:v>1.9253</c:v>
                </c:pt>
                <c:pt idx="7">
                  <c:v>1.9219999999999999</c:v>
                </c:pt>
                <c:pt idx="8">
                  <c:v>0.95150000000000001</c:v>
                </c:pt>
                <c:pt idx="9">
                  <c:v>0.55740000000000001</c:v>
                </c:pt>
                <c:pt idx="10">
                  <c:v>3.0264000000000002</c:v>
                </c:pt>
                <c:pt idx="11">
                  <c:v>1.9873000000000001</c:v>
                </c:pt>
                <c:pt idx="12" formatCode="0.0000">
                  <c:v>4.41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685432"/>
        <c:axId val="236687784"/>
      </c:scatterChart>
      <c:valAx>
        <c:axId val="236685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87784"/>
        <c:crosses val="autoZero"/>
        <c:crossBetween val="midCat"/>
      </c:valAx>
      <c:valAx>
        <c:axId val="236687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85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Serum Dex Levels 72</a:t>
            </a:r>
            <a:r>
              <a:rPr lang="en-US" baseline="0"/>
              <a:t> h post 20 mg IV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Quarter Horse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Sheet2!$D$4:$D$25</c:f>
              <c:numCache>
                <c:formatCode>0.00</c:formatCode>
                <c:ptCount val="22"/>
                <c:pt idx="0">
                  <c:v>0</c:v>
                </c:pt>
                <c:pt idx="1">
                  <c:v>1.6765000000000001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2.3855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1.6519999999999999</c:v>
                </c:pt>
                <c:pt idx="11">
                  <c:v>1.7592000000000001</c:v>
                </c:pt>
                <c:pt idx="12">
                  <c:v>1.7922</c:v>
                </c:pt>
                <c:pt idx="13">
                  <c:v>1.6948000000000001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2.2269000000000001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Thoroughbred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Sheet2!$D$39:$D$77</c:f>
              <c:numCache>
                <c:formatCode>0.00</c:formatCode>
                <c:ptCount val="39"/>
                <c:pt idx="0">
                  <c:v>2.0226999999999999</c:v>
                </c:pt>
                <c:pt idx="1">
                  <c:v>0</c:v>
                </c:pt>
                <c:pt idx="2">
                  <c:v>1.9564999999999999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1.9137999999999999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2.0964</c:v>
                </c:pt>
                <c:pt idx="17">
                  <c:v>3.4127999999999998</c:v>
                </c:pt>
                <c:pt idx="18">
                  <c:v>2.5958000000000001</c:v>
                </c:pt>
                <c:pt idx="19">
                  <c:v>1.7544999999999999</c:v>
                </c:pt>
                <c:pt idx="20">
                  <c:v>0</c:v>
                </c:pt>
                <c:pt idx="21">
                  <c:v>3.0442</c:v>
                </c:pt>
                <c:pt idx="22">
                  <c:v>0</c:v>
                </c:pt>
                <c:pt idx="23">
                  <c:v>1.913</c:v>
                </c:pt>
                <c:pt idx="24">
                  <c:v>4.9146999999999998</c:v>
                </c:pt>
                <c:pt idx="25">
                  <c:v>2.4081999999999999</c:v>
                </c:pt>
                <c:pt idx="26">
                  <c:v>1.8173999999999999</c:v>
                </c:pt>
                <c:pt idx="27">
                  <c:v>3.1417000000000002</c:v>
                </c:pt>
                <c:pt idx="28">
                  <c:v>0</c:v>
                </c:pt>
                <c:pt idx="29">
                  <c:v>2.3635999999999999</c:v>
                </c:pt>
                <c:pt idx="30">
                  <c:v>2.0992999999999999</c:v>
                </c:pt>
                <c:pt idx="31">
                  <c:v>0</c:v>
                </c:pt>
                <c:pt idx="32">
                  <c:v>0</c:v>
                </c:pt>
                <c:pt idx="33">
                  <c:v>1.6476999999999999</c:v>
                </c:pt>
                <c:pt idx="34">
                  <c:v>0</c:v>
                </c:pt>
                <c:pt idx="35">
                  <c:v>1.7703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Standardbred</c:v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yVal>
            <c:numRef>
              <c:f>Sheet2!$D$26:$D$38</c:f>
              <c:numCache>
                <c:formatCode>0.00</c:formatCode>
                <c:ptCount val="13"/>
                <c:pt idx="0">
                  <c:v>0.22070000000000001</c:v>
                </c:pt>
                <c:pt idx="1">
                  <c:v>1.1654</c:v>
                </c:pt>
                <c:pt idx="2">
                  <c:v>2.6827999999999999</c:v>
                </c:pt>
                <c:pt idx="3">
                  <c:v>1.1780999999999999</c:v>
                </c:pt>
                <c:pt idx="4">
                  <c:v>1.6749000000000001</c:v>
                </c:pt>
                <c:pt idx="5">
                  <c:v>95.772900000000007</c:v>
                </c:pt>
                <c:pt idx="6">
                  <c:v>0.44450000000000001</c:v>
                </c:pt>
                <c:pt idx="7">
                  <c:v>4.0773999999999999</c:v>
                </c:pt>
                <c:pt idx="8">
                  <c:v>0.32579999999999998</c:v>
                </c:pt>
                <c:pt idx="9">
                  <c:v>0</c:v>
                </c:pt>
                <c:pt idx="10">
                  <c:v>1.1415999999999999</c:v>
                </c:pt>
                <c:pt idx="11">
                  <c:v>0.53800000000000003</c:v>
                </c:pt>
                <c:pt idx="12">
                  <c:v>10.0883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685824"/>
        <c:axId val="236686216"/>
      </c:scatterChart>
      <c:valAx>
        <c:axId val="236685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Individual</a:t>
                </a:r>
                <a:r>
                  <a:rPr lang="en-US" baseline="0"/>
                  <a:t> horses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86216"/>
        <c:crosses val="autoZero"/>
        <c:crossBetween val="midCat"/>
      </c:valAx>
      <c:valAx>
        <c:axId val="23668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Dex</a:t>
                </a:r>
                <a:r>
                  <a:rPr lang="en-US" baseline="0"/>
                  <a:t> concentration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85824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5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02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10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90018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001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3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4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5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6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7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2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0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9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0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2/5/2016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7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1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095909"/>
            <a:ext cx="7766936" cy="1646302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 with Therapeutic Medications: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Clara </a:t>
            </a:r>
            <a:r>
              <a:rPr lang="en-US" dirty="0"/>
              <a:t>F</a:t>
            </a:r>
            <a:r>
              <a:rPr lang="en-US" dirty="0" smtClean="0"/>
              <a:t>enger, DVM, PhD, DACVIM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3" y="3095909"/>
            <a:ext cx="4255275" cy="37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30401"/>
            <a:ext cx="8839646" cy="1247698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 smtClean="0"/>
              <a:t>Flunixin</a:t>
            </a:r>
            <a:r>
              <a:rPr lang="en-US" sz="2400" b="1" dirty="0" smtClean="0"/>
              <a:t> (Banamine ®):</a:t>
            </a:r>
          </a:p>
          <a:p>
            <a:pPr lvl="1"/>
            <a:r>
              <a:rPr lang="en-US" sz="2200" b="1" dirty="0" smtClean="0"/>
              <a:t>Study administered </a:t>
            </a:r>
            <a:r>
              <a:rPr lang="en-US" sz="2200" b="1" dirty="0" err="1" smtClean="0"/>
              <a:t>flunixin</a:t>
            </a:r>
            <a:r>
              <a:rPr lang="en-US" sz="2200" b="1" dirty="0" smtClean="0"/>
              <a:t> IV or PO to 	groups of 2-6 horses</a:t>
            </a:r>
            <a:br>
              <a:rPr lang="en-US" sz="2200" b="1" dirty="0" smtClean="0"/>
            </a:br>
            <a:r>
              <a:rPr lang="en-US" sz="2400" b="1" dirty="0" smtClean="0"/>
              <a:t>	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53664" y="6462748"/>
            <a:ext cx="2051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200" b="1" dirty="0"/>
              <a:t>(</a:t>
            </a:r>
            <a:r>
              <a:rPr lang="en-US" sz="1200" b="1" dirty="0" err="1"/>
              <a:t>Popot</a:t>
            </a:r>
            <a:r>
              <a:rPr lang="en-US" sz="1200" b="1" dirty="0"/>
              <a:t> et al., 2011)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848973"/>
              </p:ext>
            </p:extLst>
          </p:nvPr>
        </p:nvGraphicFramePr>
        <p:xfrm>
          <a:off x="677332" y="3087947"/>
          <a:ext cx="9627663" cy="3374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263"/>
                <a:gridCol w="1884556"/>
                <a:gridCol w="2051825"/>
                <a:gridCol w="3670019"/>
              </a:tblGrid>
              <a:tr h="556031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Route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Bedding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Cleaning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Positive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Flunixin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Tests?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63754">
                <a:tc>
                  <a:txBody>
                    <a:bodyPr/>
                    <a:lstStyle/>
                    <a:p>
                      <a:r>
                        <a:rPr lang="en-US" dirty="0" smtClean="0"/>
                        <a:t>Oral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Stripped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Spikes</a:t>
                      </a:r>
                      <a:endParaRPr lang="en-US" dirty="0"/>
                    </a:p>
                  </a:txBody>
                  <a:tcPr/>
                </a:tc>
              </a:tr>
              <a:tr h="563754">
                <a:tc>
                  <a:txBody>
                    <a:bodyPr/>
                    <a:lstStyle/>
                    <a:p>
                      <a:r>
                        <a:rPr lang="en-US" dirty="0" smtClean="0"/>
                        <a:t>Oral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Stripped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spikes</a:t>
                      </a:r>
                      <a:endParaRPr lang="en-US" dirty="0"/>
                    </a:p>
                  </a:txBody>
                  <a:tcPr/>
                </a:tc>
              </a:tr>
              <a:tr h="563754"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Stripped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Rare low spikes</a:t>
                      </a:r>
                      <a:endParaRPr lang="en-US" dirty="0"/>
                    </a:p>
                  </a:txBody>
                  <a:tcPr/>
                </a:tc>
              </a:tr>
              <a:tr h="563754"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Spikes</a:t>
                      </a:r>
                      <a:endParaRPr lang="en-US" dirty="0"/>
                    </a:p>
                  </a:txBody>
                  <a:tcPr/>
                </a:tc>
              </a:tr>
              <a:tr h="563754"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Moved</a:t>
                      </a:r>
                      <a:r>
                        <a:rPr lang="en-US" baseline="0" dirty="0" smtClean="0"/>
                        <a:t> stalls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Spikes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3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30400"/>
            <a:ext cx="8839646" cy="4446337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Flunixin</a:t>
            </a:r>
            <a:r>
              <a:rPr lang="en-US" sz="2400" b="1" dirty="0" smtClean="0"/>
              <a:t> (Banamine ®):</a:t>
            </a:r>
          </a:p>
          <a:p>
            <a:pPr lvl="1"/>
            <a:r>
              <a:rPr lang="en-US" sz="2200" b="1" dirty="0" smtClean="0"/>
              <a:t>Only when horses were moved to clean stalls 24 h after </a:t>
            </a:r>
            <a:r>
              <a:rPr lang="en-US" sz="2200" b="1" dirty="0" err="1" smtClean="0"/>
              <a:t>flunixin</a:t>
            </a:r>
            <a:r>
              <a:rPr lang="en-US" sz="2200" b="1" dirty="0" smtClean="0"/>
              <a:t> administration, were there NO positive spikes consistent with environmental contamination</a:t>
            </a:r>
          </a:p>
          <a:p>
            <a:pPr lvl="1"/>
            <a:r>
              <a:rPr lang="en-US" sz="2200" b="1" dirty="0" smtClean="0"/>
              <a:t>The highest positive spikes were in horses which were bedded on scant bedding</a:t>
            </a:r>
          </a:p>
          <a:p>
            <a:pPr lvl="1"/>
            <a:r>
              <a:rPr lang="en-US" sz="2200" b="1" dirty="0" smtClean="0"/>
              <a:t>Next highest was in horses which did not have their stalls completely stripped</a:t>
            </a:r>
          </a:p>
          <a:p>
            <a:pPr lvl="1"/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positive spikes came on random days in the 9 days following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flunixin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administration, and only in random horses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400" b="1" dirty="0" smtClean="0"/>
              <a:t>	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53664" y="6376737"/>
            <a:ext cx="2051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200" b="1" dirty="0"/>
              <a:t>(</a:t>
            </a:r>
            <a:r>
              <a:rPr lang="en-US" sz="1200" b="1" dirty="0" err="1"/>
              <a:t>Popot</a:t>
            </a:r>
            <a:r>
              <a:rPr lang="en-US" sz="1200" b="1" dirty="0"/>
              <a:t> et al., 2011)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7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791519" cy="421614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What else?</a:t>
            </a:r>
          </a:p>
          <a:p>
            <a:pPr lvl="1"/>
            <a:r>
              <a:rPr lang="en-US" sz="2200" b="1" dirty="0" smtClean="0"/>
              <a:t>Study investigated environmental contamination of the backside of a recently rebuilt racetrack in Louisiana</a:t>
            </a:r>
          </a:p>
          <a:p>
            <a:pPr lvl="1"/>
            <a:r>
              <a:rPr lang="en-US" sz="2200" b="1" dirty="0" smtClean="0"/>
              <a:t>Test barn stalls, receiving barn stalls, a lagoon and dust samples were tested for drugs</a:t>
            </a:r>
          </a:p>
          <a:p>
            <a:pPr lvl="1"/>
            <a:r>
              <a:rPr lang="en-US" sz="2400" b="1" dirty="0" smtClean="0"/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034491"/>
              </p:ext>
            </p:extLst>
          </p:nvPr>
        </p:nvGraphicFramePr>
        <p:xfrm>
          <a:off x="1146002" y="4268663"/>
          <a:ext cx="8322850" cy="228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1425"/>
                <a:gridCol w="4161425"/>
              </a:tblGrid>
              <a:tr h="457837">
                <a:tc>
                  <a:txBody>
                    <a:bodyPr/>
                    <a:lstStyle/>
                    <a:p>
                      <a:r>
                        <a:rPr lang="en-US" dirty="0" smtClean="0"/>
                        <a:t>Drug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#Samples positive</a:t>
                      </a:r>
                      <a:endParaRPr lang="en-US" dirty="0"/>
                    </a:p>
                  </a:txBody>
                  <a:tcPr/>
                </a:tc>
              </a:tr>
              <a:tr h="45783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16/17 positive</a:t>
                      </a:r>
                      <a:endParaRPr lang="en-US" dirty="0"/>
                    </a:p>
                  </a:txBody>
                  <a:tcPr/>
                </a:tc>
              </a:tr>
              <a:tr h="45783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Flunixin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15/17 positive</a:t>
                      </a:r>
                      <a:endParaRPr lang="en-US" dirty="0"/>
                    </a:p>
                  </a:txBody>
                  <a:tcPr/>
                </a:tc>
              </a:tr>
              <a:tr h="457837">
                <a:tc>
                  <a:txBody>
                    <a:bodyPr/>
                    <a:lstStyle/>
                    <a:p>
                      <a:r>
                        <a:rPr lang="en-US" dirty="0" smtClean="0"/>
                        <a:t>Naproxen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14/17 positive (no dust samples)</a:t>
                      </a:r>
                      <a:endParaRPr lang="en-US" dirty="0"/>
                    </a:p>
                  </a:txBody>
                  <a:tcPr/>
                </a:tc>
              </a:tr>
              <a:tr h="457837">
                <a:tc>
                  <a:txBody>
                    <a:bodyPr/>
                    <a:lstStyle/>
                    <a:p>
                      <a:r>
                        <a:rPr lang="en-US" dirty="0" smtClean="0"/>
                        <a:t>Caffeine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10/17 positive (no dust samples)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9200" y="6419348"/>
            <a:ext cx="1680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200" b="1" dirty="0" smtClean="0"/>
              <a:t>(Barker, 2008)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014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2389"/>
            <a:ext cx="8890412" cy="4862226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Dexamethasone</a:t>
            </a:r>
          </a:p>
          <a:p>
            <a:pPr lvl="1"/>
            <a:r>
              <a:rPr lang="en-US" sz="2200" b="1" dirty="0"/>
              <a:t>I</a:t>
            </a:r>
            <a:r>
              <a:rPr lang="en-US" sz="2200" b="1" dirty="0" smtClean="0"/>
              <a:t>mportant therapeutic medication</a:t>
            </a:r>
          </a:p>
          <a:p>
            <a:pPr lvl="2"/>
            <a:r>
              <a:rPr lang="en-US" sz="2000" b="1" dirty="0" smtClean="0"/>
              <a:t>airway disease</a:t>
            </a:r>
          </a:p>
          <a:p>
            <a:pPr lvl="2"/>
            <a:r>
              <a:rPr lang="en-US" sz="2000" b="1" dirty="0" smtClean="0"/>
              <a:t>allergic skin conditions (hives, “bumps”)</a:t>
            </a:r>
          </a:p>
          <a:p>
            <a:pPr lvl="2"/>
            <a:r>
              <a:rPr lang="en-US" sz="2000" b="1" dirty="0" smtClean="0"/>
              <a:t>vasculitis (stocking up)</a:t>
            </a:r>
          </a:p>
          <a:p>
            <a:pPr lvl="1"/>
            <a:r>
              <a:rPr lang="en-US" sz="2200" b="1" dirty="0" smtClean="0"/>
              <a:t>Short half life and duration of effect:  Minimal effect after 24 hours, no detectable clinical effects after 48 hours</a:t>
            </a:r>
          </a:p>
          <a:p>
            <a:pPr lvl="1"/>
            <a:r>
              <a:rPr lang="en-US" sz="2400" b="1" dirty="0" smtClean="0"/>
              <a:t>RMTC threshold of 5 </a:t>
            </a:r>
            <a:r>
              <a:rPr lang="en-US" sz="2400" b="1" dirty="0" err="1" smtClean="0"/>
              <a:t>pg</a:t>
            </a:r>
            <a:r>
              <a:rPr lang="en-US" sz="2400" b="1" dirty="0" smtClean="0"/>
              <a:t> (to Jupiter and back 200 times?) based on NO published research</a:t>
            </a:r>
          </a:p>
          <a:p>
            <a:pPr lvl="1"/>
            <a:r>
              <a:rPr lang="en-US" sz="2400" b="1" dirty="0" smtClean="0"/>
              <a:t>University of Pennsylvania (Soma, 2012) paper used by RMTC as the basis despite lack of support for this threshold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2389"/>
            <a:ext cx="8791518" cy="4704348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Dexamethasone</a:t>
            </a:r>
          </a:p>
          <a:p>
            <a:pPr lvl="1"/>
            <a:r>
              <a:rPr lang="en-US" sz="2400" b="1" dirty="0" smtClean="0"/>
              <a:t>Soma paper has problems as basis for threshold:</a:t>
            </a:r>
          </a:p>
          <a:p>
            <a:pPr lvl="2"/>
            <a:r>
              <a:rPr lang="en-US" sz="2200" b="1" dirty="0" smtClean="0"/>
              <a:t>Soma himself claimed paper could not be the basis</a:t>
            </a:r>
          </a:p>
          <a:p>
            <a:pPr lvl="2"/>
            <a:r>
              <a:rPr lang="en-US" sz="2200" b="1" dirty="0" smtClean="0"/>
              <a:t>Horses were not tested at 72 hours, LOQ = 10 </a:t>
            </a:r>
            <a:r>
              <a:rPr lang="en-US" sz="2200" b="1" dirty="0" err="1" smtClean="0"/>
              <a:t>pg</a:t>
            </a:r>
            <a:r>
              <a:rPr lang="en-US" sz="2200" b="1" dirty="0" smtClean="0"/>
              <a:t>/mL</a:t>
            </a:r>
          </a:p>
          <a:p>
            <a:pPr lvl="2"/>
            <a:r>
              <a:rPr lang="en-US" sz="2200" b="1" dirty="0" smtClean="0"/>
              <a:t>Single horse is 57 </a:t>
            </a:r>
            <a:r>
              <a:rPr lang="en-US" sz="2200" b="1" dirty="0" err="1" smtClean="0"/>
              <a:t>pg</a:t>
            </a:r>
            <a:r>
              <a:rPr lang="en-US" sz="2200" b="1" dirty="0" smtClean="0"/>
              <a:t>/mL at 48 hours…no explanation offered in the paper</a:t>
            </a:r>
          </a:p>
          <a:p>
            <a:pPr lvl="1"/>
            <a:r>
              <a:rPr lang="en-US" sz="2400" b="1" dirty="0" smtClean="0"/>
              <a:t>Across the country, rare positives in the sub-100 </a:t>
            </a:r>
            <a:r>
              <a:rPr lang="en-US" sz="2400" b="1" dirty="0" err="1" smtClean="0"/>
              <a:t>pg</a:t>
            </a:r>
            <a:r>
              <a:rPr lang="en-US" sz="2400" b="1" dirty="0" smtClean="0"/>
              <a:t> range are coming up:  some with no history of Dexamethasone use</a:t>
            </a:r>
          </a:p>
          <a:p>
            <a:pPr lvl="1"/>
            <a:r>
              <a:rPr lang="en-US" sz="2400" b="1" dirty="0" smtClean="0"/>
              <a:t>Need clinical field research to determine how Dexamethasone is distributed in a race horse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Dexamethasone Field Threshold Study: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</a:t>
            </a:r>
            <a:r>
              <a:rPr lang="en-US" sz="1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Kersh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DVM, DACVS; Scott McClure, DVM, DACVS; Bradley Brown, DVM, Clara Fenger, DVM, PhD, DACVIM; George </a:t>
            </a:r>
            <a:r>
              <a:rPr lang="en-US" sz="1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Maylin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DVM, PhD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53652"/>
            <a:ext cx="9020120" cy="4704348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Dexamethasone – Field Threshold Study</a:t>
            </a:r>
            <a:endParaRPr lang="en-US" sz="2200" b="1" dirty="0" smtClean="0"/>
          </a:p>
          <a:p>
            <a:pPr lvl="1"/>
            <a:r>
              <a:rPr lang="en-US" sz="2200" b="1" dirty="0" smtClean="0"/>
              <a:t>Racehorses in race training</a:t>
            </a:r>
          </a:p>
          <a:p>
            <a:pPr lvl="1"/>
            <a:r>
              <a:rPr lang="en-US" sz="2200" b="1" dirty="0" smtClean="0"/>
              <a:t>Distributed among Thoroughbreds, Standardbreds and Quarter Horses</a:t>
            </a:r>
          </a:p>
          <a:p>
            <a:pPr lvl="1"/>
            <a:r>
              <a:rPr lang="en-US" sz="2200" b="1" dirty="0" smtClean="0"/>
              <a:t>Horses which received joint injections within 7 days were excluded from the study</a:t>
            </a:r>
          </a:p>
          <a:p>
            <a:pPr lvl="1"/>
            <a:r>
              <a:rPr lang="en-US" sz="2200" b="1" dirty="0" smtClean="0"/>
              <a:t>Other medications were recorded</a:t>
            </a:r>
          </a:p>
          <a:p>
            <a:pPr lvl="1"/>
            <a:r>
              <a:rPr lang="en-US" sz="2200" b="1" dirty="0" smtClean="0"/>
              <a:t>All study horses were administered 20 mg Dexamethasone IV, and samples were collected at 48 and 72 hours for analysis</a:t>
            </a:r>
          </a:p>
          <a:p>
            <a:pPr lvl="1"/>
            <a:r>
              <a:rPr lang="en-US" sz="2200" b="1" dirty="0" smtClean="0"/>
              <a:t>Dexamethasone was administered 1,2,3,4 or 5 days in a row as is used in the course of a typical clinical course of treatment</a:t>
            </a:r>
          </a:p>
          <a:p>
            <a:pPr lvl="1"/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Dexamethasone Field Threshold Study: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34409920"/>
              </p:ext>
            </p:extLst>
          </p:nvPr>
        </p:nvGraphicFramePr>
        <p:xfrm>
          <a:off x="2069432" y="2057400"/>
          <a:ext cx="6312568" cy="428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5582653" y="2719137"/>
            <a:ext cx="505326" cy="288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Dexamethasone Field Threshold Study: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3116179" y="2269959"/>
            <a:ext cx="505326" cy="288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50119934"/>
              </p:ext>
            </p:extLst>
          </p:nvPr>
        </p:nvGraphicFramePr>
        <p:xfrm>
          <a:off x="1865505" y="1624513"/>
          <a:ext cx="6220326" cy="492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val 7"/>
          <p:cNvSpPr/>
          <p:nvPr/>
        </p:nvSpPr>
        <p:spPr>
          <a:xfrm>
            <a:off x="3930316" y="5490411"/>
            <a:ext cx="505326" cy="288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repeatCount="indefinite" fill="hold" grpId="0" nodeType="click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Dexamethasone Field Threshold Study: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747520"/>
            <a:ext cx="8858552" cy="492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Dexamethasone – Field Threshold Study</a:t>
            </a:r>
            <a:endParaRPr lang="en-US" sz="2200" b="1" dirty="0" smtClean="0"/>
          </a:p>
          <a:p>
            <a:pPr lvl="1"/>
            <a:r>
              <a:rPr lang="en-US" sz="2200" b="1" dirty="0" smtClean="0"/>
              <a:t>Most samples were below the threshold of 5 </a:t>
            </a:r>
            <a:r>
              <a:rPr lang="en-US" sz="2200" b="1" dirty="0" err="1" smtClean="0"/>
              <a:t>pg</a:t>
            </a:r>
            <a:r>
              <a:rPr lang="en-US" sz="2200" b="1" dirty="0" smtClean="0"/>
              <a:t>/mL at 48 and 72 hours</a:t>
            </a:r>
          </a:p>
          <a:p>
            <a:pPr lvl="1"/>
            <a:r>
              <a:rPr lang="en-US" sz="2200" b="1" dirty="0" smtClean="0"/>
              <a:t>There were 3 “outlier” samples (in a total of 148 samples) which exceeded this threshold, at 10, 40 and 95 </a:t>
            </a:r>
            <a:r>
              <a:rPr lang="en-US" sz="2200" b="1" dirty="0" err="1" smtClean="0"/>
              <a:t>pg</a:t>
            </a:r>
            <a:r>
              <a:rPr lang="en-US" sz="2200" b="1" dirty="0" smtClean="0"/>
              <a:t>/mL</a:t>
            </a:r>
          </a:p>
          <a:p>
            <a:pPr lvl="1"/>
            <a:r>
              <a:rPr lang="en-US" sz="2200" b="1" dirty="0" smtClean="0"/>
              <a:t>Soma has a similar “outlier” with a single horse out of 18 data points with a 48 h </a:t>
            </a:r>
            <a:r>
              <a:rPr lang="en-US" sz="2200" b="1" dirty="0" err="1" smtClean="0"/>
              <a:t>Dex</a:t>
            </a:r>
            <a:r>
              <a:rPr lang="en-US" sz="2200" b="1" dirty="0" smtClean="0"/>
              <a:t> of 57 </a:t>
            </a:r>
            <a:r>
              <a:rPr lang="en-US" sz="2200" b="1" dirty="0" err="1" smtClean="0"/>
              <a:t>pg</a:t>
            </a:r>
            <a:r>
              <a:rPr lang="en-US" sz="2200" b="1" dirty="0" smtClean="0"/>
              <a:t>/mL</a:t>
            </a:r>
          </a:p>
          <a:p>
            <a:pPr lvl="1"/>
            <a:r>
              <a:rPr lang="en-US" sz="2200" b="1" dirty="0" smtClean="0"/>
              <a:t>This also fits with the “positives” which have been identified in post-race samples in CTMS jurisdictions</a:t>
            </a:r>
          </a:p>
          <a:p>
            <a:pPr lvl="1"/>
            <a:endParaRPr lang="en-US" sz="2200" b="1" dirty="0" smtClean="0"/>
          </a:p>
          <a:p>
            <a:pPr lvl="1"/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Likely Source of the “Outliers”?: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53652"/>
            <a:ext cx="8791518" cy="470434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Dexamethasone</a:t>
            </a:r>
          </a:p>
          <a:p>
            <a:pPr lvl="1"/>
            <a:r>
              <a:rPr lang="en-US" sz="2200" b="1" dirty="0" smtClean="0"/>
              <a:t>Further investigations are being planned:</a:t>
            </a:r>
          </a:p>
          <a:p>
            <a:pPr lvl="1"/>
            <a:r>
              <a:rPr lang="en-US" sz="2200" b="1" dirty="0" smtClean="0"/>
              <a:t>Dexamethasone administered to one horse, and urine collected</a:t>
            </a:r>
          </a:p>
          <a:p>
            <a:pPr lvl="1"/>
            <a:r>
              <a:rPr lang="en-US" sz="2200" b="1" dirty="0" smtClean="0"/>
              <a:t>Urine used to contaminate hay</a:t>
            </a:r>
          </a:p>
          <a:p>
            <a:pPr lvl="1"/>
            <a:r>
              <a:rPr lang="en-US" sz="2200" b="1" dirty="0" smtClean="0"/>
              <a:t>Hay offered to 6 additional horses, and blood samples collected at 0, 1, 3, 6, 12 and 24 h.</a:t>
            </a:r>
          </a:p>
          <a:p>
            <a:pPr lvl="1"/>
            <a:endParaRPr lang="en-US" sz="2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dvent of the Controlled Therapeutic Medication Schedule in April 2013</a:t>
            </a:r>
          </a:p>
          <a:p>
            <a:pPr lvl="1"/>
            <a:r>
              <a:rPr lang="en-US" sz="1800" b="1" dirty="0" smtClean="0"/>
              <a:t>Permit the use of therapeutic medications for the treatment of a living breathing animal athlete using the most advanced Modern Medicine for the benefit of the horse</a:t>
            </a:r>
          </a:p>
          <a:p>
            <a:pPr lvl="1"/>
            <a:r>
              <a:rPr lang="en-US" sz="1800" b="1" dirty="0" smtClean="0"/>
              <a:t>Prohibit the use of all performance enhancing drugs (PEDs) within proximity to racing for a level playing field</a:t>
            </a:r>
          </a:p>
          <a:p>
            <a:pPr lvl="1"/>
            <a:r>
              <a:rPr lang="en-US" sz="1800" b="1" dirty="0" smtClean="0"/>
              <a:t>Impose penalties sufficiently harsh to discourage cheating</a:t>
            </a:r>
          </a:p>
          <a:p>
            <a:pPr lvl="1"/>
            <a:r>
              <a:rPr lang="en-US" sz="1800" b="1" dirty="0" smtClean="0"/>
              <a:t>Substances not on the list = zero tolerance</a:t>
            </a:r>
          </a:p>
          <a:p>
            <a:pPr lvl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Likely Source of the “Outliers”?: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53652"/>
            <a:ext cx="8791518" cy="470434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Dexamethasone</a:t>
            </a:r>
          </a:p>
          <a:p>
            <a:pPr lvl="1" algn="ctr"/>
            <a:r>
              <a:rPr lang="en-US" sz="3600" b="1" dirty="0" smtClean="0"/>
              <a:t>A threshold CANNOT be set at a level so low that horses can randomly exceed the threshold from consuming an amount of drug so low that there is obviously NO </a:t>
            </a:r>
            <a:r>
              <a:rPr lang="en-US" sz="3600" b="1" smtClean="0"/>
              <a:t>physiologic effect (</a:t>
            </a:r>
            <a:endParaRPr lang="en-US" sz="3600" b="1" dirty="0" smtClean="0"/>
          </a:p>
          <a:p>
            <a:pPr lvl="1"/>
            <a:endParaRPr lang="en-US" sz="2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Dexamethasone Study made possible by: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7334" y="2160589"/>
            <a:ext cx="8555797" cy="3880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85" y="2313047"/>
            <a:ext cx="1861760" cy="1732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3" y="4766392"/>
            <a:ext cx="3624332" cy="1040119"/>
          </a:xfrm>
          <a:prstGeom prst="rect">
            <a:avLst/>
          </a:prstGeom>
        </p:spPr>
      </p:pic>
      <p:pic>
        <p:nvPicPr>
          <p:cNvPr id="8" name="Picture 2" descr="~AUT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43" y="4642098"/>
            <a:ext cx="1449311" cy="144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age10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0" t="40012" r="32928" b="40012"/>
          <a:stretch>
            <a:fillRect/>
          </a:stretch>
        </p:blipFill>
        <p:spPr bwMode="auto">
          <a:xfrm>
            <a:off x="6243982" y="2165411"/>
            <a:ext cx="2989149" cy="242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44" y="4173420"/>
            <a:ext cx="1271414" cy="13388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9488" y="5407477"/>
            <a:ext cx="62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Iowa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6" y="1829765"/>
            <a:ext cx="3490331" cy="2738567"/>
          </a:xfrm>
        </p:spPr>
      </p:pic>
    </p:spTree>
    <p:extLst>
      <p:ext uri="{BB962C8B-B14F-4D97-AF65-F5344CB8AC3E}">
        <p14:creationId xmlns:p14="http://schemas.microsoft.com/office/powerpoint/2010/main" val="5748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 Tolerance?: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0423"/>
            <a:ext cx="8596668" cy="4282414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Consequences of Zero Tolerance in Human Forensics:</a:t>
            </a:r>
          </a:p>
          <a:p>
            <a:pPr lvl="1"/>
            <a:r>
              <a:rPr lang="en-US" sz="1800" b="1" dirty="0" smtClean="0"/>
              <a:t>Increasing sensitivity of drug testing has resulted in the wrongful conviction of people on drug charges</a:t>
            </a:r>
          </a:p>
          <a:p>
            <a:pPr lvl="2"/>
            <a:r>
              <a:rPr lang="en-US" b="1" dirty="0" smtClean="0"/>
              <a:t>Contamination of 90% of paper currency with cocaine</a:t>
            </a:r>
          </a:p>
          <a:p>
            <a:pPr lvl="2"/>
            <a:r>
              <a:rPr lang="en-US" b="1" dirty="0" smtClean="0"/>
              <a:t>Federal Government considers 100 ng/mL BZE to be consistent with NO DRUG USE</a:t>
            </a:r>
          </a:p>
          <a:p>
            <a:pPr lvl="2"/>
            <a:r>
              <a:rPr lang="en-US" b="1" dirty="0" smtClean="0"/>
              <a:t>Morphine at 50 ng/mL (urine)</a:t>
            </a:r>
          </a:p>
          <a:p>
            <a:pPr lvl="2"/>
            <a:r>
              <a:rPr lang="en-US" b="1" dirty="0" smtClean="0"/>
              <a:t>Amphetamine 250 ng/mL (urine)</a:t>
            </a:r>
          </a:p>
          <a:p>
            <a:pPr lvl="2"/>
            <a:r>
              <a:rPr lang="en-US" b="1" dirty="0" smtClean="0"/>
              <a:t>Methamphetamine 250 ng/mL (urine) and a positive REQUIRES presence of Amphetamine at 100 ng/mL (metabolite)</a:t>
            </a:r>
          </a:p>
          <a:p>
            <a:pPr lvl="1"/>
            <a:r>
              <a:rPr lang="en-US" sz="1800" b="1" dirty="0" smtClean="0"/>
              <a:t>Wrongful accusations have resulted in:</a:t>
            </a:r>
          </a:p>
          <a:p>
            <a:pPr lvl="2"/>
            <a:r>
              <a:rPr lang="en-US" b="1" dirty="0" smtClean="0"/>
              <a:t>Children taken away from parents</a:t>
            </a:r>
          </a:p>
          <a:p>
            <a:pPr lvl="2"/>
            <a:r>
              <a:rPr lang="en-US" b="1" dirty="0" smtClean="0"/>
              <a:t>Drug convictions of innocent people</a:t>
            </a:r>
          </a:p>
          <a:p>
            <a:pPr lvl="2"/>
            <a:r>
              <a:rPr lang="en-US" b="1" dirty="0" smtClean="0"/>
              <a:t>Return to prison of innocent parolees</a:t>
            </a:r>
          </a:p>
          <a:p>
            <a:pPr lvl="2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 Tolerance?: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0423"/>
            <a:ext cx="8596668" cy="428241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Consequences of Zero Tolerance in Horse Racing:</a:t>
            </a:r>
          </a:p>
          <a:p>
            <a:pPr lvl="1"/>
            <a:r>
              <a:rPr lang="en-US" sz="1800" b="1" dirty="0" smtClean="0"/>
              <a:t>In Human Criminal Justice:</a:t>
            </a:r>
          </a:p>
          <a:p>
            <a:pPr lvl="2"/>
            <a:r>
              <a:rPr lang="en-US" b="1" dirty="0" smtClean="0"/>
              <a:t>Cut-offs and screening limits have been established</a:t>
            </a:r>
          </a:p>
          <a:p>
            <a:pPr lvl="2"/>
            <a:r>
              <a:rPr lang="en-US" b="1" dirty="0" smtClean="0"/>
              <a:t>Due process has been applied</a:t>
            </a:r>
          </a:p>
          <a:p>
            <a:pPr lvl="1"/>
            <a:r>
              <a:rPr lang="en-US" sz="1800" b="1" dirty="0" smtClean="0"/>
              <a:t>In Horse Racing:</a:t>
            </a:r>
          </a:p>
          <a:p>
            <a:pPr lvl="2"/>
            <a:r>
              <a:rPr lang="en-US" b="1" dirty="0" smtClean="0"/>
              <a:t>Most Class 1 violations occur at levels which are consistent with environmental contamination</a:t>
            </a:r>
          </a:p>
          <a:p>
            <a:pPr lvl="2"/>
            <a:r>
              <a:rPr lang="en-US" b="1" dirty="0" smtClean="0"/>
              <a:t>Levels which could not possibly result in any effect on the animal</a:t>
            </a:r>
          </a:p>
          <a:p>
            <a:pPr lvl="2"/>
            <a:r>
              <a:rPr lang="en-US" b="1" dirty="0" err="1" smtClean="0"/>
              <a:t>Picogram</a:t>
            </a:r>
            <a:r>
              <a:rPr lang="en-US" b="1" dirty="0" smtClean="0"/>
              <a:t> concentrations in blood (or </a:t>
            </a:r>
            <a:r>
              <a:rPr lang="en-US" b="1" dirty="0" err="1" smtClean="0"/>
              <a:t>nanogram</a:t>
            </a:r>
            <a:r>
              <a:rPr lang="en-US" b="1" dirty="0" smtClean="0"/>
              <a:t> concentrations in urine)</a:t>
            </a:r>
          </a:p>
          <a:p>
            <a:pPr lvl="2"/>
            <a:r>
              <a:rPr lang="en-US" b="1" dirty="0" err="1" smtClean="0"/>
              <a:t>Pg</a:t>
            </a:r>
            <a:r>
              <a:rPr lang="en-US" b="1" dirty="0" smtClean="0"/>
              <a:t>/mL = ppb</a:t>
            </a:r>
          </a:p>
          <a:p>
            <a:pPr lvl="2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19114" y="178908"/>
            <a:ext cx="4294040" cy="164630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Pg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/mL = 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one a trillion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416"/>
            <a:ext cx="4451252" cy="4451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462" y="4443541"/>
            <a:ext cx="2131932" cy="2131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208" y="3543005"/>
            <a:ext cx="15568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Jupiter </a:t>
            </a:r>
          </a:p>
          <a:p>
            <a:pPr algn="ctr"/>
            <a:r>
              <a:rPr lang="en-US" sz="900" dirty="0" smtClean="0"/>
              <a:t>(picture courtesy of NASA)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9044010" y="4050836"/>
            <a:ext cx="15568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Earth</a:t>
            </a:r>
          </a:p>
          <a:p>
            <a:pPr algn="ctr"/>
            <a:r>
              <a:rPr lang="en-US" sz="900" dirty="0" smtClean="0"/>
              <a:t>(picture courtesy of NASA)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673766" y="5255591"/>
            <a:ext cx="3103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One in a trillion miles = </a:t>
            </a:r>
          </a:p>
          <a:p>
            <a:pPr algn="ctr"/>
            <a:r>
              <a:rPr lang="en-US" dirty="0" smtClean="0"/>
              <a:t>The trip to Jupiter and back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4897" y="2577720"/>
            <a:ext cx="1219200" cy="12192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451252" y="3187319"/>
            <a:ext cx="4114133" cy="2207138"/>
          </a:xfrm>
          <a:prstGeom prst="straightConnector1">
            <a:avLst/>
          </a:prstGeom>
          <a:ln w="1270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195861" y="2512580"/>
            <a:ext cx="4081976" cy="2140634"/>
          </a:xfrm>
          <a:prstGeom prst="straightConnector1">
            <a:avLst/>
          </a:prstGeom>
          <a:ln w="1270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3766" y="5901922"/>
            <a:ext cx="2882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smtClean="0"/>
              <a:t>1000 times</a:t>
            </a:r>
            <a:endParaRPr lang="en-US" sz="40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24" y="171433"/>
            <a:ext cx="2376075" cy="20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repeatCount="200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67" y="3189249"/>
            <a:ext cx="6230818" cy="3504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5" y="1082675"/>
            <a:ext cx="3814013" cy="5729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Key Characteristics: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1.  Stable in the Environment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2.  Readily Absorbed Orally</a:t>
            </a:r>
          </a:p>
          <a:p>
            <a:endParaRPr lang="en-US" sz="2400" b="1" dirty="0" smtClean="0"/>
          </a:p>
          <a:p>
            <a:r>
              <a:rPr lang="en-US" sz="2400" b="1" dirty="0"/>
              <a:t>3</a:t>
            </a:r>
            <a:r>
              <a:rPr lang="en-US" sz="2400" b="1" dirty="0" smtClean="0"/>
              <a:t>.  Eliminated in the Urine in High Concentrations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pic>
        <p:nvPicPr>
          <p:cNvPr id="2050" name="Picture 2" descr="http://horsehints.org/graphics/UrinationFemaleHor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23" y="1215083"/>
            <a:ext cx="4703966" cy="29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Typically think of Class 1 drugs</a:t>
            </a:r>
          </a:p>
          <a:p>
            <a:pPr lvl="1"/>
            <a:r>
              <a:rPr lang="en-US" sz="2200" b="1" dirty="0" smtClean="0"/>
              <a:t>Methamphetamine</a:t>
            </a:r>
          </a:p>
          <a:p>
            <a:pPr lvl="1"/>
            <a:r>
              <a:rPr lang="en-US" sz="2200" b="1" dirty="0" smtClean="0"/>
              <a:t>Tramadol</a:t>
            </a:r>
          </a:p>
          <a:p>
            <a:pPr lvl="1"/>
            <a:r>
              <a:rPr lang="en-US" sz="2200" b="1" dirty="0" smtClean="0"/>
              <a:t>Morphine</a:t>
            </a:r>
          </a:p>
          <a:p>
            <a:pPr lvl="1"/>
            <a:r>
              <a:rPr lang="en-US" sz="2200" b="1" dirty="0" smtClean="0"/>
              <a:t>Cocaine</a:t>
            </a:r>
            <a:endParaRPr lang="en-US" sz="2400" b="1" dirty="0" smtClean="0"/>
          </a:p>
          <a:p>
            <a:r>
              <a:rPr lang="en-US" sz="2400" b="1" dirty="0" smtClean="0"/>
              <a:t>BUT, ANY substance which fulfills the three key characteristics of an environmental contaminant COULD lead to a positive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Classic Environmental Contamination with a Therapeutic substance:  </a:t>
            </a:r>
            <a:r>
              <a:rPr lang="en-US" sz="2400" b="1" dirty="0" err="1" smtClean="0"/>
              <a:t>Isoxsuprine</a:t>
            </a:r>
            <a:endParaRPr lang="en-US" sz="2400" b="1" dirty="0" smtClean="0"/>
          </a:p>
          <a:p>
            <a:endParaRPr lang="en-US" sz="2400" b="1" dirty="0" smtClean="0"/>
          </a:p>
          <a:p>
            <a:pPr lvl="1"/>
            <a:r>
              <a:rPr lang="en-US" sz="2200" b="1" dirty="0" smtClean="0"/>
              <a:t>Identified on the floor, walls, manger and even the cobwebs in the rafters.</a:t>
            </a:r>
          </a:p>
          <a:p>
            <a:pPr lvl="1"/>
            <a:endParaRPr lang="en-US" sz="2200" b="1" dirty="0" smtClean="0"/>
          </a:p>
          <a:p>
            <a:pPr lvl="1"/>
            <a:r>
              <a:rPr lang="en-US" sz="2200" b="1" dirty="0" smtClean="0"/>
              <a:t>Three weeks after discontinuation of </a:t>
            </a:r>
            <a:r>
              <a:rPr lang="en-US" sz="2200" b="1" dirty="0" err="1" smtClean="0"/>
              <a:t>Isoxsuprine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	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11" y="368261"/>
            <a:ext cx="6783339" cy="3815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38" y="1401714"/>
            <a:ext cx="5887844" cy="3311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8010"/>
            <a:ext cx="6791093" cy="381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Contamination: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Naproxen:</a:t>
            </a:r>
          </a:p>
          <a:p>
            <a:pPr lvl="1"/>
            <a:r>
              <a:rPr lang="en-US" sz="2200" b="1" dirty="0" smtClean="0"/>
              <a:t>A previously FDA approved formulation, </a:t>
            </a:r>
            <a:r>
              <a:rPr lang="en-US" sz="2200" b="1" dirty="0" err="1" smtClean="0"/>
              <a:t>Equiproxen</a:t>
            </a:r>
            <a:endParaRPr lang="en-US" sz="2200" b="1" dirty="0" smtClean="0"/>
          </a:p>
          <a:p>
            <a:pPr lvl="1"/>
            <a:r>
              <a:rPr lang="en-US" sz="2200" b="1" dirty="0" smtClean="0"/>
              <a:t>When allowed to remain in the same stall after a 10 day course of treatment, horses tested positive for 45 days</a:t>
            </a:r>
          </a:p>
          <a:p>
            <a:pPr lvl="1"/>
            <a:r>
              <a:rPr lang="en-US" sz="2200" b="1" dirty="0" smtClean="0"/>
              <a:t>When an untreated horse was placed in the stall of the treated horse, it tested positive in urine for 3 days</a:t>
            </a:r>
            <a:br>
              <a:rPr lang="en-US" sz="2200" b="1" dirty="0" smtClean="0"/>
            </a:br>
            <a:r>
              <a:rPr lang="en-US" sz="2200" b="1" dirty="0" smtClean="0"/>
              <a:t>	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00" y="171432"/>
            <a:ext cx="3162800" cy="27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4636</TotalTime>
  <Words>1125</Words>
  <Application>Microsoft Office PowerPoint</Application>
  <PresentationFormat>Widescreen</PresentationFormat>
  <Paragraphs>162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Garamond</vt:lpstr>
      <vt:lpstr>Trebuchet MS</vt:lpstr>
      <vt:lpstr>Wingdings 3</vt:lpstr>
      <vt:lpstr>Facet</vt:lpstr>
      <vt:lpstr>Environmental Contamination with Therapeutic Medications: </vt:lpstr>
      <vt:lpstr>Environmental Contamination:</vt:lpstr>
      <vt:lpstr>Zero Tolerance?:</vt:lpstr>
      <vt:lpstr>Zero Tolerance?:</vt:lpstr>
      <vt:lpstr>Pg/mL =  one a trillion</vt:lpstr>
      <vt:lpstr>Environmental Contamination Three Key Characteristics:</vt:lpstr>
      <vt:lpstr>Environmental Contamination:</vt:lpstr>
      <vt:lpstr>Environmental Contamination:</vt:lpstr>
      <vt:lpstr>Environmental Contamination:</vt:lpstr>
      <vt:lpstr>Environmental Contamination:</vt:lpstr>
      <vt:lpstr>Environmental Contamination:</vt:lpstr>
      <vt:lpstr>Environmental Contamination:</vt:lpstr>
      <vt:lpstr>Environmental Contamination:</vt:lpstr>
      <vt:lpstr>Environmental Contamination:</vt:lpstr>
      <vt:lpstr>Dexamethasone Field Threshold Study: Kevin Kersh, DVM, DACVS; Scott McClure, DVM, DACVS; Bradley Brown, DVM, Clara Fenger, DVM, PhD, DACVIM; George Maylin, DVM, PhD</vt:lpstr>
      <vt:lpstr>Dexamethasone Field Threshold Study:</vt:lpstr>
      <vt:lpstr>Dexamethasone Field Threshold Study:</vt:lpstr>
      <vt:lpstr>Dexamethasone Field Threshold Study: </vt:lpstr>
      <vt:lpstr>Most Likely Source of the “Outliers”?: Environmental Contamination</vt:lpstr>
      <vt:lpstr>Most Likely Source of the “Outliers”?: Environmental Contamination</vt:lpstr>
      <vt:lpstr>Dexamethasone Study made possible by: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Uniform Medication Rules:  Where are we now?</dc:title>
  <dc:creator>Clara Fenger</dc:creator>
  <cp:lastModifiedBy>Clara Fenger</cp:lastModifiedBy>
  <cp:revision>112</cp:revision>
  <dcterms:created xsi:type="dcterms:W3CDTF">2015-02-01T17:16:36Z</dcterms:created>
  <dcterms:modified xsi:type="dcterms:W3CDTF">2016-02-05T11:20:35Z</dcterms:modified>
</cp:coreProperties>
</file>