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theme/themeOverride22.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handoutMasterIdLst>
    <p:handoutMasterId r:id="rId51"/>
  </p:handoutMasterIdLst>
  <p:sldIdLst>
    <p:sldId id="354" r:id="rId3"/>
    <p:sldId id="355" r:id="rId4"/>
    <p:sldId id="356" r:id="rId5"/>
    <p:sldId id="357" r:id="rId6"/>
    <p:sldId id="259" r:id="rId7"/>
    <p:sldId id="304" r:id="rId8"/>
    <p:sldId id="314" r:id="rId9"/>
    <p:sldId id="315" r:id="rId10"/>
    <p:sldId id="307" r:id="rId11"/>
    <p:sldId id="322" r:id="rId12"/>
    <p:sldId id="268" r:id="rId13"/>
    <p:sldId id="288" r:id="rId14"/>
    <p:sldId id="305" r:id="rId15"/>
    <p:sldId id="285" r:id="rId16"/>
    <p:sldId id="350" r:id="rId17"/>
    <p:sldId id="353" r:id="rId18"/>
    <p:sldId id="325" r:id="rId19"/>
    <p:sldId id="326" r:id="rId20"/>
    <p:sldId id="327" r:id="rId21"/>
    <p:sldId id="328" r:id="rId22"/>
    <p:sldId id="358" r:id="rId23"/>
    <p:sldId id="359" r:id="rId24"/>
    <p:sldId id="335" r:id="rId25"/>
    <p:sldId id="336" r:id="rId26"/>
    <p:sldId id="337" r:id="rId27"/>
    <p:sldId id="338" r:id="rId28"/>
    <p:sldId id="330" r:id="rId29"/>
    <p:sldId id="342" r:id="rId30"/>
    <p:sldId id="331" r:id="rId31"/>
    <p:sldId id="348" r:id="rId32"/>
    <p:sldId id="334" r:id="rId33"/>
    <p:sldId id="340" r:id="rId34"/>
    <p:sldId id="349" r:id="rId35"/>
    <p:sldId id="341" r:id="rId36"/>
    <p:sldId id="345" r:id="rId37"/>
    <p:sldId id="343" r:id="rId38"/>
    <p:sldId id="346" r:id="rId39"/>
    <p:sldId id="347" r:id="rId40"/>
    <p:sldId id="339" r:id="rId41"/>
    <p:sldId id="344" r:id="rId42"/>
    <p:sldId id="360" r:id="rId43"/>
    <p:sldId id="361" r:id="rId44"/>
    <p:sldId id="362" r:id="rId45"/>
    <p:sldId id="363" r:id="rId46"/>
    <p:sldId id="364" r:id="rId47"/>
    <p:sldId id="365" r:id="rId48"/>
    <p:sldId id="333" r:id="rId4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003359"/>
    <a:srgbClr val="ABE0DD"/>
    <a:srgbClr val="A0DFCD"/>
    <a:srgbClr val="96DFCD"/>
    <a:srgbClr val="000000"/>
    <a:srgbClr val="66CCAF"/>
    <a:srgbClr val="66CCA5"/>
    <a:srgbClr val="66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5258" autoAdjust="0"/>
  </p:normalViewPr>
  <p:slideViewPr>
    <p:cSldViewPr>
      <p:cViewPr>
        <p:scale>
          <a:sx n="66" d="100"/>
          <a:sy n="66" d="100"/>
        </p:scale>
        <p:origin x="-2094" y="-444"/>
      </p:cViewPr>
      <p:guideLst>
        <p:guide orient="horz" pos="648"/>
        <p:guide orient="horz" pos="2304"/>
        <p:guide orient="horz" pos="576"/>
        <p:guide pos="3136"/>
        <p:guide pos="1216"/>
        <p:guide pos="1728"/>
        <p:guide pos="5273"/>
        <p:guide pos="5568"/>
        <p:guide pos="51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662"/>
    </p:cViewPr>
  </p:sorterViewPr>
  <p:notesViewPr>
    <p:cSldViewPr>
      <p:cViewPr varScale="1">
        <p:scale>
          <a:sx n="88" d="100"/>
          <a:sy n="88" d="100"/>
        </p:scale>
        <p:origin x="3798" y="6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4661" tIns="47331" rIns="94661" bIns="4733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4661" tIns="47331" rIns="94661" bIns="47331" rtlCol="0"/>
          <a:lstStyle>
            <a:lvl1pPr algn="r" fontAlgn="auto">
              <a:spcBef>
                <a:spcPts val="0"/>
              </a:spcBef>
              <a:spcAft>
                <a:spcPts val="0"/>
              </a:spcAft>
              <a:defRPr sz="1200" smtClean="0">
                <a:latin typeface="+mn-lt"/>
                <a:cs typeface="+mn-cs"/>
              </a:defRPr>
            </a:lvl1pPr>
          </a:lstStyle>
          <a:p>
            <a:pPr>
              <a:defRPr/>
            </a:pPr>
            <a:fld id="{0215EC90-F9A1-4CDC-947C-2742C2BDCB9F}" type="datetimeFigureOut">
              <a:rPr lang="en-US"/>
              <a:pPr>
                <a:defRPr/>
              </a:pPr>
              <a:t>2/4/2016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4661" tIns="47331" rIns="94661" bIns="47331"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4661" tIns="47331" rIns="94661" bIns="47331" rtlCol="0" anchor="b"/>
          <a:lstStyle>
            <a:lvl1pPr algn="r" fontAlgn="auto">
              <a:spcBef>
                <a:spcPts val="0"/>
              </a:spcBef>
              <a:spcAft>
                <a:spcPts val="0"/>
              </a:spcAft>
              <a:defRPr sz="1200" smtClean="0">
                <a:latin typeface="+mn-lt"/>
                <a:cs typeface="+mn-cs"/>
              </a:defRPr>
            </a:lvl1pPr>
          </a:lstStyle>
          <a:p>
            <a:pPr>
              <a:defRPr/>
            </a:pPr>
            <a:fld id="{A4B9CA16-D1CB-4DDC-92B9-F93A9B58E57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2600"/>
          </a:xfrm>
          <a:prstGeom prst="rect">
            <a:avLst/>
          </a:prstGeom>
        </p:spPr>
        <p:txBody>
          <a:bodyPr vert="horz" lIns="95551" tIns="47776" rIns="95551" bIns="47776"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82600"/>
          </a:xfrm>
          <a:prstGeom prst="rect">
            <a:avLst/>
          </a:prstGeom>
        </p:spPr>
        <p:txBody>
          <a:bodyPr vert="horz" lIns="95551" tIns="47776" rIns="95551" bIns="47776" rtlCol="0"/>
          <a:lstStyle>
            <a:lvl1pPr algn="r" fontAlgn="auto">
              <a:spcBef>
                <a:spcPts val="0"/>
              </a:spcBef>
              <a:spcAft>
                <a:spcPts val="0"/>
              </a:spcAft>
              <a:defRPr sz="1200" smtClean="0">
                <a:latin typeface="+mn-lt"/>
                <a:cs typeface="+mn-cs"/>
              </a:defRPr>
            </a:lvl1pPr>
          </a:lstStyle>
          <a:p>
            <a:pPr>
              <a:defRPr/>
            </a:pPr>
            <a:fld id="{C9947E42-9AD2-48CB-86C5-B8D42B3603C4}" type="datetimeFigureOut">
              <a:rPr lang="en-US"/>
              <a:pPr>
                <a:defRPr/>
              </a:pPr>
              <a:t>2/4/2016</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5551" tIns="47776" rIns="95551" bIns="47776" rtlCol="0" anchor="ctr"/>
          <a:lstStyle/>
          <a:p>
            <a:pPr lvl="0"/>
            <a:endParaRPr lang="en-US" noProof="0"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5551" tIns="47776" rIns="95551" bIns="4777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2600"/>
          </a:xfrm>
          <a:prstGeom prst="rect">
            <a:avLst/>
          </a:prstGeom>
        </p:spPr>
        <p:txBody>
          <a:bodyPr vert="horz" lIns="95551" tIns="47776" rIns="95551" bIns="47776"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2600"/>
          </a:xfrm>
          <a:prstGeom prst="rect">
            <a:avLst/>
          </a:prstGeom>
        </p:spPr>
        <p:txBody>
          <a:bodyPr vert="horz" lIns="95551" tIns="47776" rIns="95551" bIns="47776" rtlCol="0" anchor="b"/>
          <a:lstStyle>
            <a:lvl1pPr algn="r" fontAlgn="auto">
              <a:spcBef>
                <a:spcPts val="0"/>
              </a:spcBef>
              <a:spcAft>
                <a:spcPts val="0"/>
              </a:spcAft>
              <a:defRPr sz="1200" smtClean="0">
                <a:latin typeface="+mn-lt"/>
                <a:cs typeface="+mn-cs"/>
              </a:defRPr>
            </a:lvl1pPr>
          </a:lstStyle>
          <a:p>
            <a:pPr>
              <a:defRPr/>
            </a:pPr>
            <a:fld id="{B8F52F68-CE86-4554-9C75-1E484BD5F68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1258888" y="719138"/>
            <a:ext cx="4800600" cy="3600450"/>
          </a:xfrm>
          <a:noFill/>
          <a:ln>
            <a:solidFill>
              <a:srgbClr val="000000"/>
            </a:solidFill>
            <a:miter lim="800000"/>
            <a:headEnd/>
            <a:tailEnd/>
          </a:ln>
        </p:spPr>
      </p:sp>
      <p:sp>
        <p:nvSpPr>
          <p:cNvPr id="89091" name="Rectangle 3"/>
          <p:cNvSpPr>
            <a:spLocks noGrp="1"/>
          </p:cNvSpPr>
          <p:nvPr>
            <p:ph type="body" idx="1"/>
          </p:nvPr>
        </p:nvSpPr>
        <p:spPr bwMode="auto">
          <a:xfrm>
            <a:off x="731838" y="4560888"/>
            <a:ext cx="5851525" cy="43211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B25ECA-F869-41AF-8659-04E3DD35297C}"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defTabSz="947738">
              <a:spcBef>
                <a:spcPct val="0"/>
              </a:spcBef>
            </a:pPr>
            <a:r>
              <a:rPr lang="en-CA" smtClean="0">
                <a:latin typeface="Bebas Neue"/>
              </a:rPr>
              <a:t>The TAA unites stakeholders from the Thoroughbred industry and establishes a broad-based funding mechanism at every touch point in a Thoroughbred’s life. This includes, but should not be limited to, stallion owners; breeders; sales companies and sales participants; owners; trainers; jockeys; racetracks; service providers, including veterinarians and farriers; and even racing fans. Anyone who benefits from the horse should contribute a small share, which collectively will create a sustainable program to retire, retrain, and place former racehorses.</a:t>
            </a:r>
            <a:endParaRPr lang="en-US" smtClean="0">
              <a:latin typeface="Bebas Neue"/>
            </a:endParaRPr>
          </a:p>
          <a:p>
            <a:pPr defTabSz="947738">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C3D1D1-274B-4F6D-94EC-B57C3237FB80}"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0AA68E-E807-40A4-BEBF-66D87E9EF441}"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DA8ED1-994E-4942-97C4-7F253273C130}"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DE3C03-06D1-45EF-A1F3-06B6B7A24506}"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62D265-AF69-47E0-9FC5-2A968FE7D48B}"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C011FD6E-E21A-4813-99B2-54AAAAD5806A}" type="slidenum">
              <a:rPr lang="en-US">
                <a:cs typeface="Arial" charset="0"/>
              </a:rPr>
              <a:pPr eaLnBrk="0" fontAlgn="base" hangingPunct="0">
                <a:spcBef>
                  <a:spcPct val="0"/>
                </a:spcBef>
                <a:spcAft>
                  <a:spcPct val="0"/>
                </a:spcAft>
              </a:pPr>
              <a:t>18</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9328314D-7EDC-467C-ABE6-B8E1DEC8FE3D}" type="slidenum">
              <a:rPr lang="en-US">
                <a:cs typeface="Arial" charset="0"/>
              </a:rPr>
              <a:pPr eaLnBrk="0" fontAlgn="base" hangingPunct="0">
                <a:spcBef>
                  <a:spcPct val="0"/>
                </a:spcBef>
                <a:spcAft>
                  <a:spcPct val="0"/>
                </a:spcAft>
              </a:pPr>
              <a:t>19</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Retired Racehorse Project is an effort to increase demand for retired Thoroughbred race horses as pleasure and sport horses through public events, clinics, training publications, videos and internet tools. Their mission is to facilitate the placement of retired Thoroughbred racehorses in second careers by educating the public about the history, distinctive characteristics, versatility of use, and appropriate care and training of the iconic American Thoroughbred.</a:t>
            </a:r>
          </a:p>
          <a:p>
            <a:pPr>
              <a:spcBef>
                <a:spcPct val="0"/>
              </a:spcBef>
            </a:pPr>
            <a:endParaRPr lang="en-US" smtClean="0"/>
          </a:p>
          <a:p>
            <a:pPr>
              <a:spcBef>
                <a:spcPct val="0"/>
              </a:spcBef>
            </a:pPr>
            <a:r>
              <a:rPr lang="en-US" b="1" smtClean="0"/>
              <a:t>TAKE2 Second Career Thoroughbred Program Inc.</a:t>
            </a:r>
            <a:r>
              <a:rPr lang="en-US" smtClean="0"/>
              <a:t>was created to promote second careers for retired Thoroughbred racehorses as hunters and jumpers. Supported by members of the racing and breeding industries, the program rewards those who compete on Thoroughbreds with awards and prize money in restricted classes and divisions at horse shows across the country, and highlights the success of the Thoroughbred in the sport horse world. </a:t>
            </a:r>
            <a:r>
              <a:rPr lang="en-US" b="1" smtClean="0"/>
              <a:t>TAKE2</a:t>
            </a:r>
            <a:r>
              <a:rPr lang="en-US" smtClean="0"/>
              <a:t> classes are offered at more than 140 horse shows in 21 states. </a:t>
            </a:r>
          </a:p>
          <a:p>
            <a:pPr>
              <a:spcBef>
                <a:spcPct val="0"/>
              </a:spcBef>
            </a:pPr>
            <a:endParaRPr lang="en-US" smtClean="0"/>
          </a:p>
          <a:p>
            <a:pPr>
              <a:spcBef>
                <a:spcPct val="0"/>
              </a:spcBef>
            </a:pPr>
            <a:r>
              <a:rPr lang="en-US" smtClean="0"/>
              <a:t>2013 was a </a:t>
            </a:r>
            <a:r>
              <a:rPr lang="en-US" b="1" smtClean="0"/>
              <a:t>BIGGER and BETTER</a:t>
            </a:r>
            <a:r>
              <a:rPr lang="en-US" smtClean="0"/>
              <a:t> </a:t>
            </a:r>
            <a:r>
              <a:rPr lang="en-US" b="1" smtClean="0"/>
              <a:t>year for OTTB’s</a:t>
            </a:r>
            <a:r>
              <a:rPr lang="en-US" smtClean="0"/>
              <a:t> with the premiere of the</a:t>
            </a:r>
            <a:r>
              <a:rPr lang="en-US" b="1" smtClean="0"/>
              <a:t>Thoroughbred Alliance Show Series</a:t>
            </a:r>
            <a:r>
              <a:rPr lang="en-US" smtClean="0"/>
              <a:t>. In order to build on the success of 2012, a group of OTTB advocates came together and formed this alliance. The show series consisted of several Thoroughbred Only horse shows in the MidAtlantic region; </a:t>
            </a:r>
            <a:r>
              <a:rPr lang="en-US" i="1" smtClean="0"/>
              <a:t>each show benefitted rescue and rehoming programs in the area.</a:t>
            </a:r>
            <a:r>
              <a:rPr lang="en-US" smtClean="0"/>
              <a:t> Horses and riders accumulated points throughout the series towards year end awards.</a:t>
            </a:r>
          </a:p>
          <a:p>
            <a:pPr>
              <a:spcBef>
                <a:spcPct val="0"/>
              </a:spcBef>
            </a:pPr>
            <a:r>
              <a:rPr lang="en-US" smtClean="0"/>
              <a:t>We have continued our series in 2014 and 2015-since we started, we have raised over $50K!!! for aftercare programs throughout the region, including CANTER, Foxie G Foundation, MidAtlantic Horse Rescue, and Our Mims Retirement Haven-- our exhibitors, sponsors, volunteers, and friends-</a:t>
            </a:r>
            <a:r>
              <a:rPr lang="en-US" b="1" i="1" smtClean="0"/>
              <a:t>- because of your support, retiring racehorses were the winners~</a:t>
            </a:r>
            <a:endParaRPr lang="en-US" smtClean="0"/>
          </a:p>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AE0404-FD66-4185-9916-04EA27627FCE}"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1258888" y="719138"/>
            <a:ext cx="4800600" cy="3600450"/>
          </a:xfrm>
          <a:noFill/>
          <a:ln>
            <a:solidFill>
              <a:srgbClr val="000000"/>
            </a:solidFill>
            <a:miter lim="800000"/>
            <a:headEnd/>
            <a:tailEnd/>
          </a:ln>
        </p:spPr>
      </p:sp>
      <p:sp>
        <p:nvSpPr>
          <p:cNvPr id="97283" name="Rectangle 3"/>
          <p:cNvSpPr>
            <a:spLocks noGrp="1"/>
          </p:cNvSpPr>
          <p:nvPr>
            <p:ph type="body" idx="1"/>
          </p:nvPr>
        </p:nvSpPr>
        <p:spPr bwMode="auto">
          <a:xfrm>
            <a:off x="731838" y="4560888"/>
            <a:ext cx="5851525" cy="43211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xfrm>
            <a:off x="1258888" y="719138"/>
            <a:ext cx="4800600" cy="3600450"/>
          </a:xfrm>
          <a:noFill/>
          <a:ln>
            <a:solidFill>
              <a:srgbClr val="000000"/>
            </a:solidFill>
            <a:miter lim="800000"/>
            <a:headEnd/>
            <a:tailEnd/>
          </a:ln>
        </p:spPr>
      </p:sp>
      <p:sp>
        <p:nvSpPr>
          <p:cNvPr id="91139" name="Rectangle 3"/>
          <p:cNvSpPr>
            <a:spLocks noGrp="1"/>
          </p:cNvSpPr>
          <p:nvPr>
            <p:ph type="body" idx="1"/>
          </p:nvPr>
        </p:nvSpPr>
        <p:spPr bwMode="auto">
          <a:xfrm>
            <a:off x="731838" y="4560888"/>
            <a:ext cx="5851525" cy="43211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1258888" y="719138"/>
            <a:ext cx="4800600" cy="3600450"/>
          </a:xfrm>
          <a:noFill/>
          <a:ln>
            <a:solidFill>
              <a:srgbClr val="000000"/>
            </a:solidFill>
            <a:miter lim="800000"/>
            <a:headEnd/>
            <a:tailEnd/>
          </a:ln>
        </p:spPr>
      </p:sp>
      <p:sp>
        <p:nvSpPr>
          <p:cNvPr id="99331" name="Rectangle 3"/>
          <p:cNvSpPr>
            <a:spLocks noGrp="1"/>
          </p:cNvSpPr>
          <p:nvPr>
            <p:ph type="body" idx="1"/>
          </p:nvPr>
        </p:nvSpPr>
        <p:spPr bwMode="auto">
          <a:xfrm>
            <a:off x="731838" y="4560888"/>
            <a:ext cx="5851525" cy="43211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xfrm>
            <a:off x="1258888" y="719138"/>
            <a:ext cx="4800600" cy="3600450"/>
          </a:xfrm>
          <a:noFill/>
          <a:ln>
            <a:solidFill>
              <a:srgbClr val="000000"/>
            </a:solidFill>
            <a:miter lim="800000"/>
            <a:headEnd/>
            <a:tailEnd/>
          </a:ln>
        </p:spPr>
      </p:sp>
      <p:sp>
        <p:nvSpPr>
          <p:cNvPr id="106499" name="Rectangle 3"/>
          <p:cNvSpPr>
            <a:spLocks noGrp="1"/>
          </p:cNvSpPr>
          <p:nvPr>
            <p:ph type="body" idx="1"/>
          </p:nvPr>
        </p:nvSpPr>
        <p:spPr bwMode="auto">
          <a:xfrm>
            <a:off x="731838" y="4560888"/>
            <a:ext cx="5851525" cy="43211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A0903B-B31C-406F-930E-72456E73978F}" type="slidenum">
              <a:rPr lang="en-US" altLang="en-US">
                <a:latin typeface="Arial" charset="0"/>
                <a:cs typeface="Arial" charset="0"/>
              </a:rPr>
              <a:pPr fontAlgn="base">
                <a:spcBef>
                  <a:spcPct val="0"/>
                </a:spcBef>
                <a:spcAft>
                  <a:spcPct val="0"/>
                </a:spcAft>
              </a:pPr>
              <a:t>47</a:t>
            </a:fld>
            <a:endParaRPr lang="en-US" altLang="en-US">
              <a:latin typeface="Arial" charset="0"/>
              <a:cs typeface="Arial" charset="0"/>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xfrm>
            <a:off x="1258888" y="719138"/>
            <a:ext cx="4800600" cy="3600450"/>
          </a:xfrm>
          <a:noFill/>
          <a:ln>
            <a:solidFill>
              <a:srgbClr val="000000"/>
            </a:solidFill>
            <a:miter lim="800000"/>
            <a:headEnd/>
            <a:tailEnd/>
          </a:ln>
        </p:spPr>
      </p:sp>
      <p:sp>
        <p:nvSpPr>
          <p:cNvPr id="93187" name="Rectangle 3"/>
          <p:cNvSpPr>
            <a:spLocks noGrp="1"/>
          </p:cNvSpPr>
          <p:nvPr>
            <p:ph type="body" idx="1"/>
          </p:nvPr>
        </p:nvSpPr>
        <p:spPr bwMode="auto">
          <a:xfrm>
            <a:off x="731838" y="4560888"/>
            <a:ext cx="5851525" cy="43211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1258888" y="719138"/>
            <a:ext cx="4800600" cy="3600450"/>
          </a:xfrm>
          <a:noFill/>
          <a:ln>
            <a:solidFill>
              <a:srgbClr val="000000"/>
            </a:solidFill>
            <a:miter lim="800000"/>
            <a:headEnd/>
            <a:tailEnd/>
          </a:ln>
        </p:spPr>
      </p:sp>
      <p:sp>
        <p:nvSpPr>
          <p:cNvPr id="95235" name="Rectangle 3"/>
          <p:cNvSpPr>
            <a:spLocks noGrp="1"/>
          </p:cNvSpPr>
          <p:nvPr>
            <p:ph type="body" idx="1"/>
          </p:nvPr>
        </p:nvSpPr>
        <p:spPr bwMode="auto">
          <a:xfrm>
            <a:off x="731838" y="4560888"/>
            <a:ext cx="5851525" cy="43211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78FF9D-2131-4F97-80A6-13599280B1B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gn="just" fontAlgn="auto">
              <a:lnSpc>
                <a:spcPct val="120000"/>
              </a:lnSpc>
              <a:spcBef>
                <a:spcPts val="1245"/>
              </a:spcBef>
              <a:spcAft>
                <a:spcPts val="0"/>
              </a:spcAft>
              <a:defRPr/>
            </a:pPr>
            <a:r>
              <a:rPr lang="en-CA" dirty="0">
                <a:latin typeface="Bebas Neue"/>
              </a:rPr>
              <a:t>The Thoroughbred Aftercare Alliance (TAA) is a 501 (c) (3) non-profit that accredits aftercare organizations who retire, retrain, and rehome Thoroughbreds and fundraises to support these organizations.</a:t>
            </a:r>
          </a:p>
          <a:p>
            <a:pPr algn="just" fontAlgn="auto">
              <a:lnSpc>
                <a:spcPct val="120000"/>
              </a:lnSpc>
              <a:spcBef>
                <a:spcPts val="1245"/>
              </a:spcBef>
              <a:spcAft>
                <a:spcPts val="0"/>
              </a:spcAft>
              <a:defRPr/>
            </a:pPr>
            <a:r>
              <a:rPr lang="en-CA" dirty="0">
                <a:latin typeface="Bebas Neue"/>
              </a:rPr>
              <a:t>Funded initially by seed money from Breeders’ Cup Ltd., The Jockey Club, and Keeneland Association, the TAA is comprised of and supported by owners, trainers, breeders, racetracks, aftercare professionals and other industry groups.</a:t>
            </a:r>
            <a:endParaRPr lang="uk-UA" i="1" dirty="0"/>
          </a:p>
          <a:p>
            <a:pPr fontAlgn="auto">
              <a:spcBef>
                <a:spcPts val="0"/>
              </a:spcBef>
              <a:spcAft>
                <a:spcPts val="0"/>
              </a:spcAft>
              <a:defRPr/>
            </a:pPr>
            <a:endParaRPr lang="en-US" dirty="0" smtClean="0"/>
          </a:p>
          <a:p>
            <a:pPr marL="177845" indent="-177845" fontAlgn="auto">
              <a:lnSpc>
                <a:spcPct val="120000"/>
              </a:lnSpc>
              <a:spcBef>
                <a:spcPts val="622"/>
              </a:spcBef>
              <a:spcAft>
                <a:spcPts val="0"/>
              </a:spcAft>
              <a:buClr>
                <a:srgbClr val="2C8F92"/>
              </a:buClr>
              <a:buSzPct val="150000"/>
              <a:buFont typeface="Arial" panose="020B0604020202020204" pitchFamily="34" charset="0"/>
              <a:buChar char="•"/>
              <a:defRPr/>
            </a:pPr>
            <a:r>
              <a:rPr lang="en-CA" dirty="0">
                <a:latin typeface="Bebas Neue"/>
              </a:rPr>
              <a:t>501(c)(3) non-profit</a:t>
            </a:r>
          </a:p>
          <a:p>
            <a:pPr marL="177845" indent="-177845" fontAlgn="auto">
              <a:lnSpc>
                <a:spcPct val="120000"/>
              </a:lnSpc>
              <a:spcBef>
                <a:spcPts val="622"/>
              </a:spcBef>
              <a:spcAft>
                <a:spcPts val="0"/>
              </a:spcAft>
              <a:buClr>
                <a:srgbClr val="2C8F92"/>
              </a:buClr>
              <a:buSzPct val="150000"/>
              <a:buFont typeface="Arial" panose="020B0604020202020204" pitchFamily="34" charset="0"/>
              <a:buChar char="•"/>
              <a:defRPr/>
            </a:pPr>
            <a:r>
              <a:rPr lang="en-CA" dirty="0">
                <a:latin typeface="Bebas Neue"/>
              </a:rPr>
              <a:t>Industry united initiative.</a:t>
            </a:r>
          </a:p>
          <a:p>
            <a:pPr marL="177845" indent="-177845" fontAlgn="auto">
              <a:lnSpc>
                <a:spcPct val="120000"/>
              </a:lnSpc>
              <a:spcBef>
                <a:spcPts val="622"/>
              </a:spcBef>
              <a:spcAft>
                <a:spcPts val="0"/>
              </a:spcAft>
              <a:buClr>
                <a:srgbClr val="2C8F92"/>
              </a:buClr>
              <a:buSzPct val="150000"/>
              <a:buFont typeface="Arial" panose="020B0604020202020204" pitchFamily="34" charset="0"/>
              <a:buChar char="•"/>
              <a:defRPr/>
            </a:pPr>
            <a:r>
              <a:rPr lang="en-CA" dirty="0">
                <a:latin typeface="Bebas Neue"/>
              </a:rPr>
              <a:t>Intensive accrediting</a:t>
            </a:r>
            <a:r>
              <a:rPr lang="en-CA" sz="1500" dirty="0">
                <a:latin typeface="Bebas Neue"/>
              </a:rPr>
              <a:t> </a:t>
            </a:r>
            <a:r>
              <a:rPr lang="en-CA" dirty="0">
                <a:latin typeface="Bebas Neue"/>
              </a:rPr>
              <a:t>system and a strong funding mechanism.</a:t>
            </a:r>
          </a:p>
          <a:p>
            <a:pPr marL="177845" indent="-177845" fontAlgn="auto">
              <a:lnSpc>
                <a:spcPct val="120000"/>
              </a:lnSpc>
              <a:spcBef>
                <a:spcPts val="622"/>
              </a:spcBef>
              <a:spcAft>
                <a:spcPts val="0"/>
              </a:spcAft>
              <a:buClr>
                <a:srgbClr val="2C8F92"/>
              </a:buClr>
              <a:buSzPct val="150000"/>
              <a:buFont typeface="Arial" panose="020B0604020202020204" pitchFamily="34" charset="0"/>
              <a:buChar char="•"/>
              <a:defRPr/>
            </a:pPr>
            <a:r>
              <a:rPr lang="en-CA" dirty="0">
                <a:latin typeface="Bebas Neue"/>
              </a:rPr>
              <a:t>Funds raised provide support to accredited aftercare organizations to retire, retrain, and rehome racehorses.</a:t>
            </a:r>
          </a:p>
          <a:p>
            <a:pPr marL="177845" indent="-177845" fontAlgn="auto">
              <a:lnSpc>
                <a:spcPct val="120000"/>
              </a:lnSpc>
              <a:spcBef>
                <a:spcPts val="622"/>
              </a:spcBef>
              <a:spcAft>
                <a:spcPts val="0"/>
              </a:spcAft>
              <a:buClr>
                <a:srgbClr val="2C8F92"/>
              </a:buClr>
              <a:buSzPct val="150000"/>
              <a:buFont typeface="Arial" panose="020B0604020202020204" pitchFamily="34" charset="0"/>
              <a:buChar char="•"/>
              <a:defRPr/>
            </a:pPr>
            <a:r>
              <a:rPr lang="en-CA" dirty="0">
                <a:latin typeface="Bebas Neue"/>
              </a:rPr>
              <a:t>The TAA is a shared responsibility of many Thoroughbred entities including: The Jockey Club, Breeders' Cup, Keeneland, sales companies, horsemen groups, stallion farms, trainers and others.</a:t>
            </a:r>
            <a:endParaRPr lang="uk-UA" i="1" dirty="0"/>
          </a:p>
          <a:p>
            <a:pPr fontAlgn="auto">
              <a:spcBef>
                <a:spcPts val="0"/>
              </a:spcBef>
              <a:spcAft>
                <a:spcPts val="0"/>
              </a:spcAft>
              <a:defRPr/>
            </a:pPr>
            <a:endParaRPr lang="en-US" dirty="0" smtClean="0"/>
          </a:p>
          <a:p>
            <a:pPr marL="177845" indent="-177845" fontAlgn="auto">
              <a:lnSpc>
                <a:spcPct val="120000"/>
              </a:lnSpc>
              <a:spcBef>
                <a:spcPts val="622"/>
              </a:spcBef>
              <a:spcAft>
                <a:spcPts val="0"/>
              </a:spcAft>
              <a:buClr>
                <a:srgbClr val="2C8F92"/>
              </a:buClr>
              <a:buSzPct val="150000"/>
              <a:buFont typeface="Arial" panose="020B0604020202020204" pitchFamily="34" charset="0"/>
              <a:buChar char="•"/>
              <a:defRPr/>
            </a:pPr>
            <a:r>
              <a:rPr lang="en-CA" dirty="0">
                <a:latin typeface="Bebas Neue"/>
              </a:rPr>
              <a:t>The TAA’s Code of Standards and accreditation process have been reviewed and approved by the American Humane Association and the American Association of Equine Practitioners.</a:t>
            </a:r>
          </a:p>
          <a:p>
            <a:pPr marL="177845" indent="-177845" fontAlgn="auto">
              <a:lnSpc>
                <a:spcPct val="120000"/>
              </a:lnSpc>
              <a:spcBef>
                <a:spcPts val="622"/>
              </a:spcBef>
              <a:spcAft>
                <a:spcPts val="0"/>
              </a:spcAft>
              <a:buClr>
                <a:srgbClr val="2C8F92"/>
              </a:buClr>
              <a:buSzPct val="150000"/>
              <a:buFont typeface="Arial" panose="020B0604020202020204" pitchFamily="34" charset="0"/>
              <a:buChar char="•"/>
              <a:defRPr/>
            </a:pPr>
            <a:r>
              <a:rPr lang="en-CA" dirty="0">
                <a:latin typeface="Bebas Neue"/>
              </a:rPr>
              <a:t>The TAA received the 2013 Special Eclipse Award honoring extraordinary service, individual achievements in, or contributions to the sport of Thoroughbred racing</a:t>
            </a:r>
            <a:endParaRPr lang="en-US" dirty="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B56E11-6A1A-4ACD-B339-58BA003E4332}"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BAD8F0-6A0D-4F89-BE0A-7A0106B9F5A9}"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defTabSz="947738">
              <a:spcBef>
                <a:spcPct val="0"/>
              </a:spcBef>
            </a:pPr>
            <a:r>
              <a:rPr lang="en-CA" smtClean="0">
                <a:latin typeface="Bebas Neue"/>
              </a:rPr>
              <a:t>The accreditation process is based on a Code of Standards, which covers five basic areas: Facility Operations; Education; Horse Health Care Management; Facility Standards and Services; and, Adoption Policies and Protocols. Accreditation is awarded for a two-year period and only accredited organizations may apply for grants. Grantees agree to surprise site inspections to ensure ongoing compliance with TAA’s Code of Standards.</a:t>
            </a:r>
            <a:endParaRPr lang="uk-UA" i="1" smtClean="0"/>
          </a:p>
          <a:p>
            <a:pPr defTabSz="947738">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741162-1E8F-45AF-9BE8-083C5965E8FC}"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have affected closer to 4- 5 thousand horses over the last four years </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7689AB-3E3C-415F-BB5A-F84ADBA20F04}"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8F04BAF7-EB4A-4183-AFF4-B9D11A2B9BC9}" type="datetimeFigureOut">
              <a:rPr lang="en-CA"/>
              <a:pPr>
                <a:defRPr/>
              </a:pPr>
              <a:t>04/02/2016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49AC4D9-DF0B-4E42-91F2-0EFAC9E7D49B}" type="slidenum">
              <a:rPr lang="en-CA"/>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EB10A40-837E-4438-BD12-E7BF3B511DCB}" type="datetimeFigureOut">
              <a:rPr lang="en-CA"/>
              <a:pPr>
                <a:defRPr/>
              </a:pPr>
              <a:t>04/02/2016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A5877F1-34AF-4718-AE4F-22B59DE65669}" type="slidenum">
              <a:rPr lang="en-CA"/>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B8C8B0E-B1FE-437A-9356-39CB36AD9275}" type="datetimeFigureOut">
              <a:rPr lang="en-CA"/>
              <a:pPr>
                <a:defRPr/>
              </a:pPr>
              <a:t>04/02/2016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2077EC8-0B23-411F-964B-67026FDDD5BC}" type="slidenum">
              <a:rPr lang="en-CA"/>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9144000" cy="1755775"/>
            <a:chOff x="1162050" y="0"/>
            <a:chExt cx="7142950" cy="1323975"/>
          </a:xfrm>
        </p:grpSpPr>
        <p:pic>
          <p:nvPicPr>
            <p:cNvPr id="5" name="Picture 8"/>
            <p:cNvPicPr>
              <a:picLocks noChangeAspect="1"/>
            </p:cNvPicPr>
            <p:nvPr/>
          </p:nvPicPr>
          <p:blipFill>
            <a:blip r:embed="rId2"/>
            <a:srcRect/>
            <a:stretch>
              <a:fillRect/>
            </a:stretch>
          </p:blipFill>
          <p:spPr bwMode="auto">
            <a:xfrm>
              <a:off x="1162050" y="0"/>
              <a:ext cx="4143375" cy="1323975"/>
            </a:xfrm>
            <a:prstGeom prst="rect">
              <a:avLst/>
            </a:prstGeom>
            <a:noFill/>
            <a:ln w="9525">
              <a:noFill/>
              <a:miter lim="800000"/>
              <a:headEnd/>
              <a:tailEnd/>
            </a:ln>
          </p:spPr>
        </p:pic>
        <p:pic>
          <p:nvPicPr>
            <p:cNvPr id="6" name="Picture 9"/>
            <p:cNvPicPr>
              <a:picLocks noChangeAspect="1"/>
            </p:cNvPicPr>
            <p:nvPr/>
          </p:nvPicPr>
          <p:blipFill>
            <a:blip r:embed="rId3"/>
            <a:srcRect/>
            <a:stretch>
              <a:fillRect/>
            </a:stretch>
          </p:blipFill>
          <p:spPr bwMode="auto">
            <a:xfrm>
              <a:off x="5304625" y="0"/>
              <a:ext cx="3000375" cy="1323975"/>
            </a:xfrm>
            <a:prstGeom prst="rect">
              <a:avLst/>
            </a:prstGeom>
            <a:noFill/>
            <a:ln w="9525">
              <a:noFill/>
              <a:miter lim="800000"/>
              <a:headEnd/>
              <a:tailEnd/>
            </a:ln>
          </p:spPr>
        </p:pic>
      </p:grpSp>
      <p:cxnSp>
        <p:nvCxnSpPr>
          <p:cNvPr id="7" name="Straight Connector 6"/>
          <p:cNvCxnSpPr/>
          <p:nvPr/>
        </p:nvCxnSpPr>
        <p:spPr>
          <a:xfrm>
            <a:off x="0" y="1755775"/>
            <a:ext cx="9144000" cy="0"/>
          </a:xfrm>
          <a:prstGeom prst="line">
            <a:avLst/>
          </a:prstGeom>
          <a:ln w="38100">
            <a:solidFill>
              <a:srgbClr val="6E0606"/>
            </a:solidFill>
          </a:ln>
        </p:spPr>
        <p:style>
          <a:lnRef idx="1">
            <a:schemeClr val="accent1"/>
          </a:lnRef>
          <a:fillRef idx="0">
            <a:schemeClr val="accent1"/>
          </a:fillRef>
          <a:effectRef idx="0">
            <a:schemeClr val="accent1"/>
          </a:effectRef>
          <a:fontRef idx="minor">
            <a:schemeClr val="tx1"/>
          </a:fontRef>
        </p:style>
      </p:cxnSp>
      <p:pic>
        <p:nvPicPr>
          <p:cNvPr id="8" name="Content Placeholder 3"/>
          <p:cNvPicPr>
            <a:picLocks noChangeAspect="1"/>
          </p:cNvPicPr>
          <p:nvPr/>
        </p:nvPicPr>
        <p:blipFill>
          <a:blip r:embed="rId4"/>
          <a:stretch>
            <a:fillRect/>
          </a:stretch>
        </p:blipFill>
        <p:spPr>
          <a:xfrm>
            <a:off x="3811588" y="238125"/>
            <a:ext cx="1498600" cy="1514475"/>
          </a:xfrm>
          <a:prstGeom prst="rect">
            <a:avLst/>
          </a:prstGeom>
          <a:ln>
            <a:noFill/>
          </a:ln>
          <a:effectLst>
            <a:outerShdw blurRad="38100" dist="25400" dir="2700000" algn="tl" rotWithShape="0">
              <a:prstClr val="black">
                <a:alpha val="35000"/>
              </a:prstClr>
            </a:outerShdw>
          </a:effec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smtClean="0"/>
            </a:lvl1pPr>
          </a:lstStyle>
          <a:p>
            <a:pPr>
              <a:defRPr/>
            </a:pPr>
            <a:fld id="{976FFA00-728F-4115-82E1-DCEA824EA208}" type="datetimeFigureOut">
              <a:rPr lang="en-US"/>
              <a:pPr>
                <a:defRPr/>
              </a:pPr>
              <a:t>2/4/2016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smtClean="0"/>
            </a:lvl1pPr>
          </a:lstStyle>
          <a:p>
            <a:pPr>
              <a:defRPr/>
            </a:pPr>
            <a:fld id="{0D49993A-15A0-44CF-BF13-B6581D8CC27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A1DF3C-7A84-4374-B561-622B163D4C1A}" type="datetimeFigureOut">
              <a:rPr lang="en-US"/>
              <a:pPr>
                <a:defRPr/>
              </a:pPr>
              <a:t>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7E68C2-9DAD-4E41-A66B-E3BFF61AC30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219B19-611E-46DE-85E6-461ADD6072B0}" type="datetimeFigureOut">
              <a:rPr lang="en-US"/>
              <a:pPr>
                <a:defRPr/>
              </a:pPr>
              <a:t>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B8BDE5-E419-486F-A532-F75BF0A5708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5FBEB5-1488-4FD9-BB17-3AB34A912FAF}" type="datetimeFigureOut">
              <a:rPr lang="en-US"/>
              <a:pPr>
                <a:defRPr/>
              </a:pPr>
              <a:t>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0AB218-6C0B-4461-84E1-0C81AE2AC9A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0B8CF7-A72A-4651-B97B-6349EC745D7D}" type="datetimeFigureOut">
              <a:rPr lang="en-US"/>
              <a:pPr>
                <a:defRPr/>
              </a:pPr>
              <a:t>2/4/2016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E7492C-C35A-4E4C-A9A2-B8CF4F1C875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F7099B-E4EE-45F2-BA6E-C71F385F083F}" type="datetimeFigureOut">
              <a:rPr lang="en-US"/>
              <a:pPr>
                <a:defRPr/>
              </a:pPr>
              <a:t>2/4/2016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7B509D-B1D9-44DA-86F6-E52D02C09B6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930147-7473-4532-A6B6-2087A83E337B}" type="datetimeFigureOut">
              <a:rPr lang="en-US"/>
              <a:pPr>
                <a:defRPr/>
              </a:pPr>
              <a:t>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9E3BB8-3A28-43CB-AB12-C52307825B8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CB7A20-869D-4234-B02D-4B41541F8B2B}" type="datetimeFigureOut">
              <a:rPr lang="en-US"/>
              <a:pPr>
                <a:defRPr/>
              </a:pPr>
              <a:t>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E6FC7E-9327-4A1C-8CDB-817F9FBBBB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5CE548D-BA48-4583-AB91-658F137BD44D}" type="datetimeFigureOut">
              <a:rPr lang="en-CA"/>
              <a:pPr>
                <a:defRPr/>
              </a:pPr>
              <a:t>04/02/2016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84C52ED-4C74-4396-95AC-583CCEC12B3E}" type="slidenum">
              <a:rPr lang="en-CA"/>
              <a:pPr>
                <a:defRPr/>
              </a:pPr>
              <a:t>‹#›</a:t>
            </a:fld>
            <a:endParaRPr lang="en-C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DECD64-F405-4F18-B2BB-C0E4A8142ED7}" type="datetimeFigureOut">
              <a:rPr lang="en-US"/>
              <a:pPr>
                <a:defRPr/>
              </a:pPr>
              <a:t>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A41E71-02BE-4C82-8E2B-D95DF85E235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683E84-265E-4ED6-8E86-33BD6B2285AC}" type="datetimeFigureOut">
              <a:rPr lang="en-US"/>
              <a:pPr>
                <a:defRPr/>
              </a:pPr>
              <a:t>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1A08A0-AA91-4D4A-A043-10EE5256D84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9971AE-3703-4B5F-AB88-106CA0FD6D7F}" type="datetimeFigureOut">
              <a:rPr lang="en-US"/>
              <a:pPr>
                <a:defRPr/>
              </a:pPr>
              <a:t>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2E78BC-6828-446E-A8D0-6AFB946D21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3DBDB2-57F3-4A34-BCA7-AF79ACEA411F}" type="datetimeFigureOut">
              <a:rPr lang="en-CA"/>
              <a:pPr>
                <a:defRPr/>
              </a:pPr>
              <a:t>04/02/2016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C3DADBA-AFF7-4F30-B4F7-9C32C61DA8FC}" type="slidenum">
              <a:rPr lang="en-CA"/>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33F6FC8C-7987-4212-8137-F1BB6386C3C3}" type="datetimeFigureOut">
              <a:rPr lang="en-CA"/>
              <a:pPr>
                <a:defRPr/>
              </a:pPr>
              <a:t>04/02/2016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645FC70-0D17-4E41-9ECD-9149A0411129}" type="slidenum">
              <a:rPr lang="en-CA"/>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4EEA9671-9CEC-4304-B447-03187C4A0B9F}" type="datetimeFigureOut">
              <a:rPr lang="en-CA"/>
              <a:pPr>
                <a:defRPr/>
              </a:pPr>
              <a:t>04/02/2016</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240C1F43-1F8B-4FE8-87BE-0F80C4B8A31F}" type="slidenum">
              <a:rPr lang="en-CA"/>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53D29404-5A7C-4B77-A204-0D1C1AECCB11}" type="datetimeFigureOut">
              <a:rPr lang="en-CA"/>
              <a:pPr>
                <a:defRPr/>
              </a:pPr>
              <a:t>04/02/2016</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5EEC3CF7-B1D2-4EF0-89C9-28016190465C}" type="slidenum">
              <a:rPr lang="en-CA"/>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4C00C9-AB6D-43B0-B35A-77EE602AE158}" type="datetimeFigureOut">
              <a:rPr lang="en-CA"/>
              <a:pPr>
                <a:defRPr/>
              </a:pPr>
              <a:t>04/02/2016</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A9CBAE5D-61FA-4232-A591-07ED0F3EE351}" type="slidenum">
              <a:rPr lang="en-CA"/>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3945-A412-4E3B-8E12-177DD8766F82}" type="datetimeFigureOut">
              <a:rPr lang="en-CA"/>
              <a:pPr>
                <a:defRPr/>
              </a:pPr>
              <a:t>04/02/2016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A5961D7-9991-4708-B0EF-A473570BE726}"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F51912-2688-4E1E-8C47-759B01F830E6}" type="datetimeFigureOut">
              <a:rPr lang="en-CA"/>
              <a:pPr>
                <a:defRPr/>
              </a:pPr>
              <a:t>04/02/2016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AEDA7D6-EC0D-4770-B2DD-1655BEF31D96}" type="slidenum">
              <a:rPr lang="en-CA"/>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9326836-A3E1-4575-9141-38804800D319}" type="datetimeFigureOut">
              <a:rPr lang="en-CA"/>
              <a:pPr>
                <a:defRPr/>
              </a:pPr>
              <a:t>04/02/2016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F77BEC-879D-49F7-BF55-6F0836413482}"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F775B7F8-FC3E-43C7-B9B8-03EDD1499B8B}" type="datetimeFigureOut">
              <a:rPr lang="en-US"/>
              <a:pPr>
                <a:defRPr/>
              </a:pPr>
              <a:t>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4DFB5446-CC62-4A8C-BF7A-A6C8B43328E0}" type="slidenum">
              <a:rPr lang="en-US"/>
              <a:pPr>
                <a:defRPr/>
              </a:pPr>
              <a:t>‹#›</a:t>
            </a:fld>
            <a:endParaRPr lang="en-US"/>
          </a:p>
        </p:txBody>
      </p:sp>
      <p:pic>
        <p:nvPicPr>
          <p:cNvPr id="12" name="Content Placeholder 3"/>
          <p:cNvPicPr>
            <a:picLocks noChangeAspect="1"/>
          </p:cNvPicPr>
          <p:nvPr/>
        </p:nvPicPr>
        <p:blipFill>
          <a:blip r:embed="rId13"/>
          <a:stretch>
            <a:fillRect/>
          </a:stretch>
        </p:blipFill>
        <p:spPr>
          <a:xfrm>
            <a:off x="7924800" y="5638800"/>
            <a:ext cx="1143000" cy="1154113"/>
          </a:xfrm>
          <a:prstGeom prst="rect">
            <a:avLst/>
          </a:prstGeom>
          <a:ln>
            <a:noFill/>
          </a:ln>
          <a:effectLst>
            <a:outerShdw blurRad="38100" dist="25400" dir="2700000" algn="tl" rotWithShape="0">
              <a:srgbClr val="333333">
                <a:alpha val="50000"/>
              </a:srgbClr>
            </a:outerShdw>
          </a:effectLst>
        </p:spPr>
      </p:pic>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themeOverride" Target="../theme/themeOverride19.xml"/><Relationship Id="rId4" Type="http://schemas.openxmlformats.org/officeDocument/2006/relationships/image" Target="../media/image60.jpe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image" Target="../media/image63.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23.xml"/><Relationship Id="rId5" Type="http://schemas.openxmlformats.org/officeDocument/2006/relationships/image" Target="../media/image5.png"/><Relationship Id="rId4" Type="http://schemas.openxmlformats.org/officeDocument/2006/relationships/image" Target="../media/image64.jpe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facebook.com"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0"/>
            <a:ext cx="914400" cy="366713"/>
          </a:xfrm>
          <a:prstGeom prst="rect">
            <a:avLst/>
          </a:prstGeom>
          <a:noFill/>
          <a:ln w="9525">
            <a:noFill/>
            <a:miter lim="800000"/>
            <a:headEnd/>
            <a:tailEnd/>
          </a:ln>
          <a:effectLst/>
        </p:spPr>
        <p:txBody>
          <a:bodyPr>
            <a:spAutoFit/>
          </a:bodyPr>
          <a:lstStyle/>
          <a:p>
            <a:endParaRPr lang="en-US"/>
          </a:p>
        </p:txBody>
      </p:sp>
      <p:sp>
        <p:nvSpPr>
          <p:cNvPr id="88067" name="Rectangle 3"/>
          <p:cNvSpPr>
            <a:spLocks noChangeArrowheads="1"/>
          </p:cNvSpPr>
          <p:nvPr/>
        </p:nvSpPr>
        <p:spPr bwMode="auto">
          <a:xfrm>
            <a:off x="0" y="0"/>
            <a:ext cx="1143000" cy="6858000"/>
          </a:xfrm>
          <a:prstGeom prst="rect">
            <a:avLst/>
          </a:prstGeom>
          <a:solidFill>
            <a:srgbClr val="CE1126"/>
          </a:solidFill>
          <a:ln w="9525">
            <a:solidFill>
              <a:schemeClr val="tx1"/>
            </a:solidFill>
            <a:miter lim="800000"/>
            <a:headEnd/>
            <a:tailEnd/>
          </a:ln>
          <a:effectLst/>
        </p:spPr>
        <p:txBody>
          <a:bodyPr wrap="none" anchor="ctr"/>
          <a:lstStyle/>
          <a:p>
            <a:endParaRPr lang="en-US"/>
          </a:p>
        </p:txBody>
      </p:sp>
      <p:sp>
        <p:nvSpPr>
          <p:cNvPr id="88068" name="Text Box 4"/>
          <p:cNvSpPr txBox="1">
            <a:spLocks noChangeArrowheads="1"/>
          </p:cNvSpPr>
          <p:nvPr/>
        </p:nvSpPr>
        <p:spPr bwMode="auto">
          <a:xfrm>
            <a:off x="1143000" y="501650"/>
            <a:ext cx="8001000" cy="641350"/>
          </a:xfrm>
          <a:prstGeom prst="rect">
            <a:avLst/>
          </a:prstGeom>
          <a:noFill/>
          <a:ln w="9525">
            <a:noFill/>
            <a:miter lim="800000"/>
            <a:headEnd/>
            <a:tailEnd/>
          </a:ln>
          <a:effectLst/>
        </p:spPr>
        <p:txBody>
          <a:bodyPr>
            <a:spAutoFit/>
          </a:bodyPr>
          <a:lstStyle/>
          <a:p>
            <a:pPr algn="ctr">
              <a:spcBef>
                <a:spcPct val="50000"/>
              </a:spcBef>
            </a:pPr>
            <a:r>
              <a:rPr lang="en-US" sz="3600" b="1"/>
              <a:t>Why is aftercare important?</a:t>
            </a:r>
            <a:endParaRPr lang="en-US" sz="3600" b="1" i="1"/>
          </a:p>
        </p:txBody>
      </p:sp>
      <p:pic>
        <p:nvPicPr>
          <p:cNvPr id="88069" name="Picture 5" descr="TCA-Logo-4cBkgd"/>
          <p:cNvPicPr preferRelativeResize="0">
            <a:picLocks noChangeAspect="1" noChangeArrowheads="1"/>
          </p:cNvPicPr>
          <p:nvPr/>
        </p:nvPicPr>
        <p:blipFill>
          <a:blip r:embed="rId3"/>
          <a:srcRect/>
          <a:stretch>
            <a:fillRect/>
          </a:stretch>
        </p:blipFill>
        <p:spPr bwMode="auto">
          <a:xfrm>
            <a:off x="7315200" y="5334000"/>
            <a:ext cx="1600200" cy="1381125"/>
          </a:xfrm>
          <a:prstGeom prst="rect">
            <a:avLst/>
          </a:prstGeom>
          <a:noFill/>
        </p:spPr>
      </p:pic>
      <p:sp>
        <p:nvSpPr>
          <p:cNvPr id="88070" name="Rectangle 6"/>
          <p:cNvSpPr>
            <a:spLocks noChangeArrowheads="1"/>
          </p:cNvSpPr>
          <p:nvPr/>
        </p:nvSpPr>
        <p:spPr bwMode="auto">
          <a:xfrm>
            <a:off x="1295400" y="1749425"/>
            <a:ext cx="7620000" cy="3140075"/>
          </a:xfrm>
          <a:prstGeom prst="rect">
            <a:avLst/>
          </a:prstGeom>
          <a:noFill/>
          <a:ln w="9525">
            <a:noFill/>
            <a:miter lim="800000"/>
            <a:headEnd/>
            <a:tailEnd/>
          </a:ln>
          <a:effectLst/>
        </p:spPr>
        <p:txBody>
          <a:bodyPr>
            <a:spAutoFit/>
          </a:bodyPr>
          <a:lstStyle/>
          <a:p>
            <a:pPr marL="342900" indent="-342900"/>
            <a:r>
              <a:rPr lang="en-US" sz="2000"/>
              <a:t>•	It is our responsibility as owners to provide for our horses once their days on the track are over.  </a:t>
            </a:r>
          </a:p>
          <a:p>
            <a:pPr marL="342900" indent="-342900"/>
            <a:endParaRPr lang="en-US" sz="2000"/>
          </a:p>
          <a:p>
            <a:pPr marL="342900" indent="-342900">
              <a:buFontTx/>
              <a:buChar char="•"/>
            </a:pPr>
            <a:r>
              <a:rPr lang="en-US" sz="2000"/>
              <a:t>It is the right thing to do. </a:t>
            </a:r>
          </a:p>
          <a:p>
            <a:pPr marL="342900" indent="-342900">
              <a:buFontTx/>
              <a:buChar char="•"/>
            </a:pPr>
            <a:endParaRPr lang="en-US" sz="2000"/>
          </a:p>
          <a:p>
            <a:pPr marL="342900" indent="-342900">
              <a:buFontTx/>
              <a:buChar char="•"/>
            </a:pPr>
            <a:r>
              <a:rPr lang="en-US" sz="2000"/>
              <a:t>It is good for the racing industry and important for the racing industry</a:t>
            </a:r>
          </a:p>
          <a:p>
            <a:pPr marL="342900" indent="-342900">
              <a:buFontTx/>
              <a:buChar char="•"/>
            </a:pPr>
            <a:endParaRPr lang="en-US" sz="2000"/>
          </a:p>
          <a:p>
            <a:pPr marL="342900" indent="-342900">
              <a:buFontTx/>
              <a:buChar char="•"/>
            </a:pPr>
            <a:r>
              <a:rPr lang="en-US" sz="2000"/>
              <a:t>Everybody wins…owners, racing but most importantly the horse.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6"/>
          <p:cNvSpPr txBox="1">
            <a:spLocks/>
          </p:cNvSpPr>
          <p:nvPr/>
        </p:nvSpPr>
        <p:spPr>
          <a:xfrm>
            <a:off x="750888" y="0"/>
            <a:ext cx="3221037" cy="388938"/>
          </a:xfrm>
          <a:prstGeom prst="rect">
            <a:avLst/>
          </a:prstGeom>
          <a:solidFill>
            <a:srgbClr val="ABE0DD"/>
          </a:solidFill>
        </p:spPr>
        <p:txBody>
          <a:bodyPr wrap="none" tIns="73152" bIns="73152" anchor="b"/>
          <a:lstStyle>
            <a:defPPr>
              <a:defRPr lang="en-US"/>
            </a:defPPr>
            <a:lvl1pPr marR="0" lvl="0" indent="0" defTabSz="457200" eaLnBrk="0" fontAlgn="base" hangingPunct="0">
              <a:lnSpc>
                <a:spcPct val="89000"/>
              </a:lnSpc>
              <a:spcBef>
                <a:spcPts val="1100"/>
              </a:spcBef>
              <a:spcAft>
                <a:spcPct val="0"/>
              </a:spcAft>
              <a:buClr>
                <a:srgbClr val="8DCACD"/>
              </a:buClr>
              <a:buSzTx/>
              <a:buFont typeface="Arial" pitchFamily="34" charset="0"/>
              <a:buNone/>
              <a:tabLst/>
              <a:defRPr kumimoji="0" sz="1400" b="1" i="0" u="none" strike="noStrike" cap="none" spc="-20" normalizeH="0" baseline="0">
                <a:ln>
                  <a:noFill/>
                </a:ln>
                <a:solidFill>
                  <a:srgbClr val="FFFFFF"/>
                </a:solidFill>
                <a:effectLst/>
                <a:uLnTx/>
                <a:uFillTx/>
                <a:latin typeface="Bebas Neue"/>
                <a:ea typeface="MS PGothic" pitchFamily="34" charset="-128"/>
                <a:cs typeface="Gotham Light"/>
              </a:defRPr>
            </a:lvl1pPr>
            <a:lvl2pPr marL="346075" indent="-173038" defTabSz="457200" eaLnBrk="0" fontAlgn="base" hangingPunct="0">
              <a:lnSpc>
                <a:spcPct val="89000"/>
              </a:lnSpc>
              <a:spcBef>
                <a:spcPts val="1100"/>
              </a:spcBef>
              <a:spcAft>
                <a:spcPct val="0"/>
              </a:spcAft>
              <a:buClr>
                <a:schemeClr val="accent1"/>
              </a:buClr>
              <a:buFont typeface="Arial" pitchFamily="34" charset="0"/>
              <a:buChar char="–"/>
              <a:defRPr spc="-20">
                <a:solidFill>
                  <a:schemeClr val="bg1"/>
                </a:solidFill>
                <a:latin typeface="Lato Light" panose="020F0302020204030203" pitchFamily="34" charset="0"/>
                <a:ea typeface="MS PGothic" pitchFamily="34" charset="-128"/>
                <a:cs typeface="Gotham Light"/>
              </a:defRPr>
            </a:lvl2pPr>
            <a:lvl3pPr marL="517525" indent="-171450" defTabSz="457200" eaLnBrk="0" fontAlgn="base" hangingPunct="0">
              <a:lnSpc>
                <a:spcPct val="89000"/>
              </a:lnSpc>
              <a:spcBef>
                <a:spcPts val="1100"/>
              </a:spcBef>
              <a:spcAft>
                <a:spcPct val="0"/>
              </a:spcAft>
              <a:buClr>
                <a:schemeClr val="accent1"/>
              </a:buClr>
              <a:buFont typeface="Arial" pitchFamily="34" charset="0"/>
              <a:buChar char="•"/>
              <a:defRPr sz="1600" spc="-20">
                <a:solidFill>
                  <a:schemeClr val="bg1"/>
                </a:solidFill>
                <a:latin typeface="Lato Light" panose="020F0302020204030203" pitchFamily="34" charset="0"/>
                <a:ea typeface="MS PGothic" pitchFamily="34" charset="-128"/>
                <a:cs typeface="Gotham Light"/>
              </a:defRPr>
            </a:lvl3pPr>
            <a:lvl4pPr marL="690563" indent="-173038"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4pPr>
            <a:lvl5pPr marL="854075" indent="-163513"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defRPr/>
            </a:pPr>
            <a:r>
              <a:rPr lang="en-US" sz="2400" dirty="0" smtClean="0"/>
              <a:t>Funding</a:t>
            </a:r>
            <a:endParaRPr lang="en-US" sz="2400" dirty="0"/>
          </a:p>
        </p:txBody>
      </p:sp>
      <p:cxnSp>
        <p:nvCxnSpPr>
          <p:cNvPr id="26" name="Straight Connector 25"/>
          <p:cNvCxnSpPr/>
          <p:nvPr/>
        </p:nvCxnSpPr>
        <p:spPr>
          <a:xfrm flipH="1">
            <a:off x="755650" y="457200"/>
            <a:ext cx="3216275" cy="0"/>
          </a:xfrm>
          <a:prstGeom prst="line">
            <a:avLst/>
          </a:prstGeom>
          <a:ln w="9525">
            <a:solidFill>
              <a:srgbClr val="A0DFC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11200" y="2228850"/>
            <a:ext cx="7658100" cy="0"/>
          </a:xfrm>
          <a:prstGeom prst="line">
            <a:avLst/>
          </a:prstGeom>
          <a:ln w="9525">
            <a:solidFill>
              <a:srgbClr val="ABE0DD"/>
            </a:solidFill>
          </a:ln>
        </p:spPr>
        <p:style>
          <a:lnRef idx="1">
            <a:schemeClr val="accent1"/>
          </a:lnRef>
          <a:fillRef idx="0">
            <a:schemeClr val="accent1"/>
          </a:fillRef>
          <a:effectRef idx="0">
            <a:schemeClr val="accent1"/>
          </a:effectRef>
          <a:fontRef idx="minor">
            <a:schemeClr val="tx1"/>
          </a:fontRef>
        </p:style>
      </p:cxnSp>
      <p:pic>
        <p:nvPicPr>
          <p:cNvPr id="39940" name="Picture 20" descr="IMG_5896.JPG"/>
          <p:cNvPicPr>
            <a:picLocks noChangeAspect="1"/>
          </p:cNvPicPr>
          <p:nvPr/>
        </p:nvPicPr>
        <p:blipFill>
          <a:blip r:embed="rId3"/>
          <a:srcRect t="36224"/>
          <a:stretch>
            <a:fillRect/>
          </a:stretch>
        </p:blipFill>
        <p:spPr bwMode="auto">
          <a:xfrm>
            <a:off x="0" y="685800"/>
            <a:ext cx="9144000" cy="1420813"/>
          </a:xfrm>
          <a:prstGeom prst="rect">
            <a:avLst/>
          </a:prstGeom>
          <a:noFill/>
          <a:ln w="9525">
            <a:noFill/>
            <a:miter lim="800000"/>
            <a:headEnd/>
            <a:tailEnd/>
          </a:ln>
        </p:spPr>
      </p:pic>
      <p:sp>
        <p:nvSpPr>
          <p:cNvPr id="22" name="Text Placeholder 21"/>
          <p:cNvSpPr txBox="1">
            <a:spLocks/>
          </p:cNvSpPr>
          <p:nvPr/>
        </p:nvSpPr>
        <p:spPr>
          <a:xfrm>
            <a:off x="711200" y="2895600"/>
            <a:ext cx="6910388" cy="17208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i="1"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Bef>
                <a:spcPts val="600"/>
              </a:spcBef>
              <a:spcAft>
                <a:spcPts val="0"/>
              </a:spcAft>
              <a:buClr>
                <a:srgbClr val="2C8F92"/>
              </a:buClr>
              <a:buSzPct val="150000"/>
              <a:defRPr/>
            </a:pPr>
            <a:r>
              <a:rPr lang="en-CA" i="0" dirty="0" smtClean="0">
                <a:solidFill>
                  <a:schemeClr val="tx1"/>
                </a:solidFill>
                <a:latin typeface="Bebas Neue"/>
              </a:rPr>
              <a:t>Comes </a:t>
            </a:r>
            <a:r>
              <a:rPr lang="en-CA" i="0" dirty="0">
                <a:solidFill>
                  <a:schemeClr val="tx1"/>
                </a:solidFill>
                <a:latin typeface="Bebas Neue"/>
              </a:rPr>
              <a:t>from a variety of industry related sources:</a:t>
            </a:r>
          </a:p>
          <a:p>
            <a:pPr marL="171450" indent="-171450" fontAlgn="auto">
              <a:lnSpc>
                <a:spcPct val="120000"/>
              </a:lnSpc>
              <a:spcBef>
                <a:spcPts val="600"/>
              </a:spcBef>
              <a:spcAft>
                <a:spcPts val="0"/>
              </a:spcAft>
              <a:buClr>
                <a:srgbClr val="2C8F92"/>
              </a:buClr>
              <a:buSzPct val="150000"/>
              <a:buFont typeface="Arial" panose="020B0604020202020204" pitchFamily="34" charset="0"/>
              <a:buChar char="•"/>
              <a:defRPr/>
            </a:pPr>
            <a:r>
              <a:rPr lang="en-CA" i="0" dirty="0" smtClean="0">
                <a:solidFill>
                  <a:schemeClr val="tx1"/>
                </a:solidFill>
                <a:latin typeface="Bebas Neue"/>
              </a:rPr>
              <a:t> Sustainable </a:t>
            </a:r>
            <a:r>
              <a:rPr lang="en-CA" i="0" dirty="0">
                <a:solidFill>
                  <a:schemeClr val="tx1"/>
                </a:solidFill>
                <a:latin typeface="Bebas Neue"/>
              </a:rPr>
              <a:t>funding </a:t>
            </a:r>
            <a:r>
              <a:rPr lang="en-CA" i="0" dirty="0" smtClean="0">
                <a:solidFill>
                  <a:schemeClr val="tx1"/>
                </a:solidFill>
                <a:latin typeface="Bebas Neue"/>
              </a:rPr>
              <a:t>sources</a:t>
            </a:r>
            <a:endParaRPr lang="en-CA" i="0" dirty="0">
              <a:solidFill>
                <a:schemeClr val="tx1"/>
              </a:solidFill>
              <a:latin typeface="Bebas Neue"/>
            </a:endParaRPr>
          </a:p>
          <a:p>
            <a:pPr marL="171450" indent="-171450" fontAlgn="auto">
              <a:lnSpc>
                <a:spcPct val="120000"/>
              </a:lnSpc>
              <a:spcBef>
                <a:spcPts val="600"/>
              </a:spcBef>
              <a:spcAft>
                <a:spcPts val="0"/>
              </a:spcAft>
              <a:buClr>
                <a:srgbClr val="2C8F92"/>
              </a:buClr>
              <a:buSzPct val="150000"/>
              <a:buFont typeface="Arial" panose="020B0604020202020204" pitchFamily="34" charset="0"/>
              <a:buChar char="•"/>
              <a:defRPr/>
            </a:pPr>
            <a:r>
              <a:rPr lang="en-CA" i="0" dirty="0" smtClean="0">
                <a:solidFill>
                  <a:schemeClr val="tx1"/>
                </a:solidFill>
                <a:latin typeface="Bebas Neue"/>
              </a:rPr>
              <a:t> Funding </a:t>
            </a:r>
            <a:r>
              <a:rPr lang="en-CA" i="0" dirty="0">
                <a:solidFill>
                  <a:schemeClr val="tx1"/>
                </a:solidFill>
                <a:latin typeface="Bebas Neue"/>
              </a:rPr>
              <a:t>campaigns / </a:t>
            </a:r>
            <a:r>
              <a:rPr lang="en-CA" i="0" dirty="0" smtClean="0">
                <a:solidFill>
                  <a:schemeClr val="tx1"/>
                </a:solidFill>
                <a:latin typeface="Bebas Neue"/>
              </a:rPr>
              <a:t>events</a:t>
            </a:r>
            <a:endParaRPr lang="en-CA" i="0" dirty="0">
              <a:solidFill>
                <a:schemeClr val="tx1"/>
              </a:solidFill>
              <a:latin typeface="Bebas Neue"/>
            </a:endParaRPr>
          </a:p>
          <a:p>
            <a:pPr marL="171450" indent="-171450" fontAlgn="auto">
              <a:lnSpc>
                <a:spcPct val="120000"/>
              </a:lnSpc>
              <a:spcBef>
                <a:spcPts val="600"/>
              </a:spcBef>
              <a:spcAft>
                <a:spcPts val="0"/>
              </a:spcAft>
              <a:buClr>
                <a:srgbClr val="2C8F92"/>
              </a:buClr>
              <a:buSzPct val="150000"/>
              <a:buFont typeface="Arial" panose="020B0604020202020204" pitchFamily="34" charset="0"/>
              <a:buChar char="•"/>
              <a:defRPr/>
            </a:pPr>
            <a:r>
              <a:rPr lang="en-CA" i="0" dirty="0" smtClean="0">
                <a:solidFill>
                  <a:schemeClr val="tx1"/>
                </a:solidFill>
                <a:latin typeface="Bebas Neue"/>
              </a:rPr>
              <a:t> Gift </a:t>
            </a:r>
            <a:r>
              <a:rPr lang="en-CA" i="0" dirty="0">
                <a:solidFill>
                  <a:schemeClr val="tx1"/>
                </a:solidFill>
                <a:latin typeface="Bebas Neue"/>
              </a:rPr>
              <a:t>giving online </a:t>
            </a:r>
            <a:r>
              <a:rPr lang="en-CA" i="0" dirty="0" smtClean="0">
                <a:solidFill>
                  <a:schemeClr val="tx1"/>
                </a:solidFill>
                <a:latin typeface="Bebas Neue"/>
              </a:rPr>
              <a:t>development</a:t>
            </a:r>
            <a:endParaRPr lang="en-CA" i="0" dirty="0">
              <a:solidFill>
                <a:schemeClr val="tx1"/>
              </a:solidFill>
              <a:latin typeface="Bebas Neue"/>
            </a:endParaRPr>
          </a:p>
          <a:p>
            <a:pPr marL="171450" indent="-171450" fontAlgn="auto">
              <a:lnSpc>
                <a:spcPct val="120000"/>
              </a:lnSpc>
              <a:spcBef>
                <a:spcPts val="600"/>
              </a:spcBef>
              <a:spcAft>
                <a:spcPts val="0"/>
              </a:spcAft>
              <a:buClr>
                <a:srgbClr val="2C8F92"/>
              </a:buClr>
              <a:buSzPct val="150000"/>
              <a:buFont typeface="Arial" panose="020B0604020202020204" pitchFamily="34" charset="0"/>
              <a:buChar char="•"/>
              <a:defRPr/>
            </a:pPr>
            <a:r>
              <a:rPr lang="en-CA" i="0" dirty="0" smtClean="0">
                <a:solidFill>
                  <a:schemeClr val="tx1"/>
                </a:solidFill>
                <a:latin typeface="Bebas Neue"/>
              </a:rPr>
              <a:t> Events/Promotions</a:t>
            </a:r>
            <a:endParaRPr lang="en-CA" i="0" dirty="0">
              <a:solidFill>
                <a:schemeClr val="tx1"/>
              </a:solidFill>
              <a:latin typeface="Bebas Neue"/>
            </a:endParaRPr>
          </a:p>
        </p:txBody>
      </p:sp>
      <p:sp>
        <p:nvSpPr>
          <p:cNvPr id="39942" name="Text Placeholder 22"/>
          <p:cNvSpPr txBox="1">
            <a:spLocks/>
          </p:cNvSpPr>
          <p:nvPr/>
        </p:nvSpPr>
        <p:spPr bwMode="auto">
          <a:xfrm>
            <a:off x="711200" y="2438400"/>
            <a:ext cx="3657600" cy="206375"/>
          </a:xfrm>
          <a:prstGeom prst="rect">
            <a:avLst/>
          </a:prstGeom>
          <a:noFill/>
          <a:ln w="9525">
            <a:noFill/>
            <a:miter lim="800000"/>
            <a:headEnd/>
            <a:tailEnd/>
          </a:ln>
        </p:spPr>
        <p:txBody>
          <a:bodyPr/>
          <a:lstStyle/>
          <a:p>
            <a:pPr>
              <a:lnSpc>
                <a:spcPct val="90000"/>
              </a:lnSpc>
              <a:spcBef>
                <a:spcPts val="1000"/>
              </a:spcBef>
              <a:buFont typeface="Arial" charset="0"/>
              <a:buNone/>
            </a:pPr>
            <a:r>
              <a:rPr lang="en-US" sz="2400" b="1">
                <a:solidFill>
                  <a:schemeClr val="tx2"/>
                </a:solidFill>
                <a:latin typeface="Bebas Neue"/>
              </a:rPr>
              <a:t>2. </a:t>
            </a:r>
            <a:r>
              <a:rPr lang="en-US" sz="2800" b="1">
                <a:solidFill>
                  <a:schemeClr val="tx2"/>
                </a:solidFill>
                <a:latin typeface="Bebas Neue"/>
              </a:rPr>
              <a:t>Funding</a:t>
            </a:r>
            <a:endParaRPr lang="uk-UA" sz="2400" b="1">
              <a:solidFill>
                <a:schemeClr val="tx2"/>
              </a:solidFill>
              <a:latin typeface="Calibri" pitchFamily="34" charset="0"/>
            </a:endParaRPr>
          </a:p>
        </p:txBody>
      </p:sp>
      <p:sp>
        <p:nvSpPr>
          <p:cNvPr id="16" name="Rectangle 15"/>
          <p:cNvSpPr/>
          <p:nvPr/>
        </p:nvSpPr>
        <p:spPr>
          <a:xfrm>
            <a:off x="0" y="6515100"/>
            <a:ext cx="9144000" cy="342900"/>
          </a:xfrm>
          <a:prstGeom prst="rect">
            <a:avLst/>
          </a:prstGeom>
          <a:solidFill>
            <a:srgbClr val="D8D8D8"/>
          </a:solidFill>
          <a:ln w="9525" cap="flat" cmpd="sng" algn="ctr">
            <a:noFill/>
            <a:prstDash val="solid"/>
          </a:ln>
          <a:effectLst/>
        </p:spPr>
        <p:txBody>
          <a:bodyPr anchor="ctr"/>
          <a:lstStyle/>
          <a:p>
            <a:pPr algn="ctr" defTabSz="457200" fontAlgn="auto">
              <a:spcBef>
                <a:spcPts val="0"/>
              </a:spcBef>
              <a:spcAft>
                <a:spcPts val="0"/>
              </a:spcAft>
              <a:defRPr/>
            </a:pPr>
            <a:endParaRPr lang="en-US" kern="0" dirty="0">
              <a:solidFill>
                <a:srgbClr val="626262"/>
              </a:solidFill>
              <a:latin typeface="Lato Light"/>
              <a:cs typeface="+mn-cs"/>
            </a:endParaRPr>
          </a:p>
        </p:txBody>
      </p:sp>
      <p:sp>
        <p:nvSpPr>
          <p:cNvPr id="17" name="Rectangle 16"/>
          <p:cNvSpPr/>
          <p:nvPr/>
        </p:nvSpPr>
        <p:spPr>
          <a:xfrm>
            <a:off x="5524500" y="6572250"/>
            <a:ext cx="3619500" cy="241300"/>
          </a:xfrm>
          <a:prstGeom prst="rect">
            <a:avLst/>
          </a:prstGeom>
          <a:noFill/>
          <a:ln w="9525" cap="flat" cmpd="sng" algn="ctr">
            <a:noFill/>
            <a:prstDash val="solid"/>
          </a:ln>
          <a:effectLst/>
        </p:spPr>
        <p:txBody>
          <a:bodyPr anchor="ctr"/>
          <a:lstStyle/>
          <a:p>
            <a:pPr defTabSz="457200" fontAlgn="auto">
              <a:spcBef>
                <a:spcPts val="0"/>
              </a:spcBef>
              <a:spcAft>
                <a:spcPts val="0"/>
              </a:spcAft>
              <a:defRPr/>
            </a:pPr>
            <a:r>
              <a:rPr lang="en-US" sz="1200" kern="0" dirty="0">
                <a:solidFill>
                  <a:srgbClr val="626262"/>
                </a:solidFill>
                <a:latin typeface="Bebas Neue"/>
                <a:cs typeface="Gotham Book"/>
              </a:rPr>
              <a:t>thoroughbredaftercare.org</a:t>
            </a:r>
            <a:endParaRPr lang="en-US" sz="1200" kern="0" dirty="0">
              <a:solidFill>
                <a:srgbClr val="626262"/>
              </a:solidFill>
              <a:latin typeface="Bebas Neue"/>
              <a:cs typeface="Gotham Book"/>
            </a:endParaRPr>
          </a:p>
        </p:txBody>
      </p:sp>
      <p:sp>
        <p:nvSpPr>
          <p:cNvPr id="20" name="Rectangle 19"/>
          <p:cNvSpPr/>
          <p:nvPr/>
        </p:nvSpPr>
        <p:spPr>
          <a:xfrm>
            <a:off x="8432800" y="6515100"/>
            <a:ext cx="487363" cy="342900"/>
          </a:xfrm>
          <a:prstGeom prst="rect">
            <a:avLst/>
          </a:prstGeom>
          <a:solidFill>
            <a:srgbClr val="A0D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 name="TextBox 24"/>
          <p:cNvSpPr txBox="1"/>
          <p:nvPr/>
        </p:nvSpPr>
        <p:spPr>
          <a:xfrm>
            <a:off x="8467725" y="6572250"/>
            <a:ext cx="376238" cy="212725"/>
          </a:xfrm>
          <a:prstGeom prst="rect">
            <a:avLst/>
          </a:prstGeom>
          <a:solidFill>
            <a:srgbClr val="ABE0DD"/>
          </a:solidFill>
        </p:spPr>
        <p:txBody>
          <a:bodyPr wrap="none" tIns="73152" bIns="73152" anchor="b">
            <a:normAutofit fontScale="40000" lnSpcReduction="20000"/>
          </a:bodyPr>
          <a:lstStyle>
            <a:defPPr>
              <a:defRPr lang="en-US"/>
            </a:defPPr>
            <a:lvl1pPr marR="0" lvl="0" indent="0" defTabSz="457200" eaLnBrk="0" fontAlgn="base" hangingPunct="0">
              <a:lnSpc>
                <a:spcPct val="89000"/>
              </a:lnSpc>
              <a:spcBef>
                <a:spcPts val="1100"/>
              </a:spcBef>
              <a:spcAft>
                <a:spcPct val="0"/>
              </a:spcAft>
              <a:buClr>
                <a:srgbClr val="8DCACD"/>
              </a:buClr>
              <a:buSzTx/>
              <a:buFont typeface="Arial" pitchFamily="34" charset="0"/>
              <a:buNone/>
              <a:tabLst/>
              <a:defRPr kumimoji="0" sz="1400" b="1" i="0" u="none" strike="noStrike" cap="none" spc="-20" normalizeH="0" baseline="0">
                <a:ln>
                  <a:noFill/>
                </a:ln>
                <a:solidFill>
                  <a:srgbClr val="FFFFFF"/>
                </a:solidFill>
                <a:effectLst/>
                <a:uLnTx/>
                <a:uFillTx/>
                <a:latin typeface="Bebas Neue"/>
                <a:ea typeface="MS PGothic" pitchFamily="34" charset="-128"/>
                <a:cs typeface="Gotham Light"/>
              </a:defRPr>
            </a:lvl1pPr>
            <a:lvl2pPr marL="346075" indent="-173038" defTabSz="457200" eaLnBrk="0" fontAlgn="base" hangingPunct="0">
              <a:lnSpc>
                <a:spcPct val="89000"/>
              </a:lnSpc>
              <a:spcBef>
                <a:spcPts val="1100"/>
              </a:spcBef>
              <a:spcAft>
                <a:spcPct val="0"/>
              </a:spcAft>
              <a:buClr>
                <a:schemeClr val="accent1"/>
              </a:buClr>
              <a:buFont typeface="Arial" pitchFamily="34" charset="0"/>
              <a:buChar char="–"/>
              <a:defRPr spc="-20">
                <a:solidFill>
                  <a:schemeClr val="bg1"/>
                </a:solidFill>
                <a:latin typeface="Lato Light" panose="020F0302020204030203" pitchFamily="34" charset="0"/>
                <a:ea typeface="MS PGothic" pitchFamily="34" charset="-128"/>
                <a:cs typeface="Gotham Light"/>
              </a:defRPr>
            </a:lvl2pPr>
            <a:lvl3pPr marL="517525" indent="-171450" defTabSz="457200" eaLnBrk="0" fontAlgn="base" hangingPunct="0">
              <a:lnSpc>
                <a:spcPct val="89000"/>
              </a:lnSpc>
              <a:spcBef>
                <a:spcPts val="1100"/>
              </a:spcBef>
              <a:spcAft>
                <a:spcPct val="0"/>
              </a:spcAft>
              <a:buClr>
                <a:schemeClr val="accent1"/>
              </a:buClr>
              <a:buFont typeface="Arial" pitchFamily="34" charset="0"/>
              <a:buChar char="•"/>
              <a:defRPr sz="1600" spc="-20">
                <a:solidFill>
                  <a:schemeClr val="bg1"/>
                </a:solidFill>
                <a:latin typeface="Lato Light" panose="020F0302020204030203" pitchFamily="34" charset="0"/>
                <a:ea typeface="MS PGothic" pitchFamily="34" charset="-128"/>
                <a:cs typeface="Gotham Light"/>
              </a:defRPr>
            </a:lvl3pPr>
            <a:lvl4pPr marL="690563" indent="-173038"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4pPr>
            <a:lvl5pPr marL="854075" indent="-163513"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defRPr/>
            </a:pPr>
            <a:r>
              <a:rPr lang="en-CA" dirty="0"/>
              <a:t>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6"/>
          <p:cNvSpPr txBox="1">
            <a:spLocks/>
          </p:cNvSpPr>
          <p:nvPr/>
        </p:nvSpPr>
        <p:spPr>
          <a:xfrm>
            <a:off x="750888" y="0"/>
            <a:ext cx="3221037" cy="388938"/>
          </a:xfrm>
          <a:prstGeom prst="rect">
            <a:avLst/>
          </a:prstGeom>
          <a:solidFill>
            <a:srgbClr val="ABE0DD"/>
          </a:solidFill>
        </p:spPr>
        <p:txBody>
          <a:bodyPr wrap="none" tIns="73152" bIns="73152" anchor="b"/>
          <a:lstStyle>
            <a:defPPr>
              <a:defRPr lang="en-US"/>
            </a:defPPr>
            <a:lvl1pPr marR="0" lvl="0" indent="0" defTabSz="457200" eaLnBrk="0" fontAlgn="base" hangingPunct="0">
              <a:lnSpc>
                <a:spcPct val="89000"/>
              </a:lnSpc>
              <a:spcBef>
                <a:spcPts val="1100"/>
              </a:spcBef>
              <a:spcAft>
                <a:spcPct val="0"/>
              </a:spcAft>
              <a:buClr>
                <a:srgbClr val="8DCACD"/>
              </a:buClr>
              <a:buSzTx/>
              <a:buFont typeface="Arial" pitchFamily="34" charset="0"/>
              <a:buNone/>
              <a:tabLst/>
              <a:defRPr kumimoji="0" sz="1400" b="1" i="0" u="none" strike="noStrike" cap="none" spc="-20" normalizeH="0" baseline="0">
                <a:ln>
                  <a:noFill/>
                </a:ln>
                <a:solidFill>
                  <a:srgbClr val="FFFFFF"/>
                </a:solidFill>
                <a:effectLst/>
                <a:uLnTx/>
                <a:uFillTx/>
                <a:latin typeface="Bebas Neue"/>
                <a:ea typeface="MS PGothic" pitchFamily="34" charset="-128"/>
                <a:cs typeface="Gotham Light"/>
              </a:defRPr>
            </a:lvl1pPr>
            <a:lvl2pPr marL="346075" indent="-173038" defTabSz="457200" eaLnBrk="0" fontAlgn="base" hangingPunct="0">
              <a:lnSpc>
                <a:spcPct val="89000"/>
              </a:lnSpc>
              <a:spcBef>
                <a:spcPts val="1100"/>
              </a:spcBef>
              <a:spcAft>
                <a:spcPct val="0"/>
              </a:spcAft>
              <a:buClr>
                <a:schemeClr val="accent1"/>
              </a:buClr>
              <a:buFont typeface="Arial" pitchFamily="34" charset="0"/>
              <a:buChar char="–"/>
              <a:defRPr spc="-20">
                <a:solidFill>
                  <a:schemeClr val="bg1"/>
                </a:solidFill>
                <a:latin typeface="Lato Light" panose="020F0302020204030203" pitchFamily="34" charset="0"/>
                <a:ea typeface="MS PGothic" pitchFamily="34" charset="-128"/>
                <a:cs typeface="Gotham Light"/>
              </a:defRPr>
            </a:lvl2pPr>
            <a:lvl3pPr marL="517525" indent="-171450" defTabSz="457200" eaLnBrk="0" fontAlgn="base" hangingPunct="0">
              <a:lnSpc>
                <a:spcPct val="89000"/>
              </a:lnSpc>
              <a:spcBef>
                <a:spcPts val="1100"/>
              </a:spcBef>
              <a:spcAft>
                <a:spcPct val="0"/>
              </a:spcAft>
              <a:buClr>
                <a:schemeClr val="accent1"/>
              </a:buClr>
              <a:buFont typeface="Arial" pitchFamily="34" charset="0"/>
              <a:buChar char="•"/>
              <a:defRPr sz="1600" spc="-20">
                <a:solidFill>
                  <a:schemeClr val="bg1"/>
                </a:solidFill>
                <a:latin typeface="Lato Light" panose="020F0302020204030203" pitchFamily="34" charset="0"/>
                <a:ea typeface="MS PGothic" pitchFamily="34" charset="-128"/>
                <a:cs typeface="Gotham Light"/>
              </a:defRPr>
            </a:lvl3pPr>
            <a:lvl4pPr marL="690563" indent="-173038"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4pPr>
            <a:lvl5pPr marL="854075" indent="-163513"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defRPr/>
            </a:pPr>
            <a:r>
              <a:rPr lang="en-US" sz="2400" dirty="0"/>
              <a:t>Funding</a:t>
            </a:r>
          </a:p>
        </p:txBody>
      </p:sp>
      <p:cxnSp>
        <p:nvCxnSpPr>
          <p:cNvPr id="26" name="Straight Connector 25"/>
          <p:cNvCxnSpPr/>
          <p:nvPr/>
        </p:nvCxnSpPr>
        <p:spPr>
          <a:xfrm flipH="1">
            <a:off x="755650" y="457200"/>
            <a:ext cx="3216275" cy="0"/>
          </a:xfrm>
          <a:prstGeom prst="line">
            <a:avLst/>
          </a:prstGeom>
          <a:ln w="9525">
            <a:solidFill>
              <a:srgbClr val="A0DFCD"/>
            </a:solidFill>
          </a:ln>
        </p:spPr>
        <p:style>
          <a:lnRef idx="1">
            <a:schemeClr val="accent1"/>
          </a:lnRef>
          <a:fillRef idx="0">
            <a:schemeClr val="accent1"/>
          </a:fillRef>
          <a:effectRef idx="0">
            <a:schemeClr val="accent1"/>
          </a:effectRef>
          <a:fontRef idx="minor">
            <a:schemeClr val="tx1"/>
          </a:fontRef>
        </p:style>
      </p:cxnSp>
      <p:sp>
        <p:nvSpPr>
          <p:cNvPr id="41987" name="Text Placeholder 21"/>
          <p:cNvSpPr txBox="1">
            <a:spLocks/>
          </p:cNvSpPr>
          <p:nvPr/>
        </p:nvSpPr>
        <p:spPr bwMode="auto">
          <a:xfrm>
            <a:off x="663575" y="609600"/>
            <a:ext cx="7721600" cy="1752600"/>
          </a:xfrm>
          <a:prstGeom prst="rect">
            <a:avLst/>
          </a:prstGeom>
          <a:noFill/>
          <a:ln w="9525">
            <a:noFill/>
            <a:miter lim="800000"/>
            <a:headEnd/>
            <a:tailEnd/>
          </a:ln>
        </p:spPr>
        <p:txBody>
          <a:bodyPr/>
          <a:lstStyle/>
          <a:p>
            <a:pPr algn="just">
              <a:lnSpc>
                <a:spcPct val="150000"/>
              </a:lnSpc>
              <a:spcAft>
                <a:spcPts val="600"/>
              </a:spcAft>
              <a:buFont typeface="Arial" charset="0"/>
              <a:buNone/>
            </a:pPr>
            <a:r>
              <a:rPr lang="en-CA">
                <a:latin typeface="Bebas Neue"/>
              </a:rPr>
              <a:t>Broad-based funding mechanism at every touch point in a Thoroughbred’s life. Includes stallion owners; breeders; sales companies and sales participants; owners; trainers; jockeys; racetracks; service providers, including veterinarians and farriers; and even racing fans. </a:t>
            </a:r>
            <a:endParaRPr lang="en-US">
              <a:latin typeface="Bebas Neue"/>
            </a:endParaRPr>
          </a:p>
        </p:txBody>
      </p:sp>
      <p:graphicFrame>
        <p:nvGraphicFramePr>
          <p:cNvPr id="2" name="Table 1"/>
          <p:cNvGraphicFramePr>
            <a:graphicFrameLocks noGrp="1"/>
          </p:cNvGraphicFramePr>
          <p:nvPr/>
        </p:nvGraphicFramePr>
        <p:xfrm>
          <a:off x="663575" y="2571750"/>
          <a:ext cx="7721600" cy="3829050"/>
        </p:xfrm>
        <a:graphic>
          <a:graphicData uri="http://schemas.openxmlformats.org/drawingml/2006/table">
            <a:tbl>
              <a:tblPr firstRow="1" bandRow="1">
                <a:tableStyleId>{5C22544A-7EE6-4342-B048-85BDC9FD1C3A}</a:tableStyleId>
              </a:tblPr>
              <a:tblGrid>
                <a:gridCol w="2573866"/>
                <a:gridCol w="2573866"/>
                <a:gridCol w="2573866"/>
              </a:tblGrid>
              <a:tr h="1276350">
                <a:tc>
                  <a:txBody>
                    <a:bodyPr/>
                    <a:lstStyle/>
                    <a:p>
                      <a:endParaRPr lang="en-CA" sz="1400" dirty="0"/>
                    </a:p>
                  </a:txBody>
                  <a:tcPr marL="121920" marR="1219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DFCD"/>
                    </a:solidFill>
                  </a:tcPr>
                </a:tc>
                <a:tc>
                  <a:txBody>
                    <a:bodyPr/>
                    <a:lstStyle/>
                    <a:p>
                      <a:endParaRPr lang="en-CA" sz="1400" dirty="0"/>
                    </a:p>
                  </a:txBody>
                  <a:tcPr marL="121920" marR="1219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DFCD"/>
                    </a:solidFill>
                  </a:tcPr>
                </a:tc>
                <a:tc>
                  <a:txBody>
                    <a:bodyPr/>
                    <a:lstStyle/>
                    <a:p>
                      <a:endParaRPr lang="en-CA" sz="1400" dirty="0"/>
                    </a:p>
                  </a:txBody>
                  <a:tcPr marL="121920" marR="1219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DFCD"/>
                    </a:solidFill>
                  </a:tcPr>
                </a:tc>
              </a:tr>
              <a:tr h="1276350">
                <a:tc>
                  <a:txBody>
                    <a:bodyPr/>
                    <a:lstStyle/>
                    <a:p>
                      <a:endParaRPr lang="en-CA" sz="1400" dirty="0"/>
                    </a:p>
                  </a:txBody>
                  <a:tcPr marL="121920" marR="1219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DFCD"/>
                    </a:solidFill>
                  </a:tcPr>
                </a:tc>
                <a:tc>
                  <a:txBody>
                    <a:bodyPr/>
                    <a:lstStyle/>
                    <a:p>
                      <a:endParaRPr lang="en-CA" sz="1400" dirty="0"/>
                    </a:p>
                  </a:txBody>
                  <a:tcPr marL="121920" marR="1219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DFCD"/>
                    </a:solidFill>
                  </a:tcPr>
                </a:tc>
                <a:tc>
                  <a:txBody>
                    <a:bodyPr/>
                    <a:lstStyle/>
                    <a:p>
                      <a:endParaRPr lang="en-CA" sz="1400" dirty="0"/>
                    </a:p>
                  </a:txBody>
                  <a:tcPr marL="121920" marR="1219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DFCD"/>
                    </a:solidFill>
                  </a:tcPr>
                </a:tc>
              </a:tr>
              <a:tr h="1276350">
                <a:tc>
                  <a:txBody>
                    <a:bodyPr/>
                    <a:lstStyle/>
                    <a:p>
                      <a:endParaRPr lang="en-CA" sz="1400" dirty="0"/>
                    </a:p>
                  </a:txBody>
                  <a:tcPr marL="121920" marR="1219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DFCD"/>
                    </a:solidFill>
                  </a:tcPr>
                </a:tc>
                <a:tc>
                  <a:txBody>
                    <a:bodyPr/>
                    <a:lstStyle/>
                    <a:p>
                      <a:endParaRPr lang="en-CA" sz="1400" dirty="0"/>
                    </a:p>
                  </a:txBody>
                  <a:tcPr marL="121920" marR="1219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DFCD"/>
                    </a:solidFill>
                  </a:tcPr>
                </a:tc>
                <a:tc>
                  <a:txBody>
                    <a:bodyPr/>
                    <a:lstStyle/>
                    <a:p>
                      <a:endParaRPr lang="en-CA" sz="1400" dirty="0"/>
                    </a:p>
                  </a:txBody>
                  <a:tcPr marL="121920" marR="1219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DFCD"/>
                    </a:solidFill>
                  </a:tcPr>
                </a:tc>
              </a:tr>
            </a:tbl>
          </a:graphicData>
        </a:graphic>
      </p:graphicFrame>
      <p:pic>
        <p:nvPicPr>
          <p:cNvPr id="42006" name="Picture 6" descr="http://thoroughbredaftercare.org/Images/TJC.gif"/>
          <p:cNvPicPr>
            <a:picLocks noChangeAspect="1" noChangeArrowheads="1"/>
          </p:cNvPicPr>
          <p:nvPr/>
        </p:nvPicPr>
        <p:blipFill>
          <a:blip r:embed="rId3"/>
          <a:srcRect/>
          <a:stretch>
            <a:fillRect/>
          </a:stretch>
        </p:blipFill>
        <p:spPr bwMode="auto">
          <a:xfrm>
            <a:off x="1414463" y="2673350"/>
            <a:ext cx="1095375" cy="1106488"/>
          </a:xfrm>
          <a:prstGeom prst="rect">
            <a:avLst/>
          </a:prstGeom>
          <a:noFill/>
          <a:ln w="28575">
            <a:solidFill>
              <a:srgbClr val="000000"/>
            </a:solidFill>
            <a:miter lim="800000"/>
            <a:headEnd/>
            <a:tailEnd/>
          </a:ln>
        </p:spPr>
      </p:pic>
      <p:pic>
        <p:nvPicPr>
          <p:cNvPr id="42007" name="Picture 2" descr="http://thoroughbredaftercare.org/Images/BCLogo.gif"/>
          <p:cNvPicPr>
            <a:picLocks noChangeAspect="1" noChangeArrowheads="1"/>
          </p:cNvPicPr>
          <p:nvPr/>
        </p:nvPicPr>
        <p:blipFill>
          <a:blip r:embed="rId4"/>
          <a:srcRect/>
          <a:stretch>
            <a:fillRect/>
          </a:stretch>
        </p:blipFill>
        <p:spPr bwMode="auto">
          <a:xfrm>
            <a:off x="6446838" y="2720975"/>
            <a:ext cx="1270000" cy="1038225"/>
          </a:xfrm>
          <a:prstGeom prst="rect">
            <a:avLst/>
          </a:prstGeom>
          <a:noFill/>
          <a:ln w="28575">
            <a:solidFill>
              <a:srgbClr val="000000"/>
            </a:solidFill>
            <a:miter lim="800000"/>
            <a:headEnd/>
            <a:tailEnd/>
          </a:ln>
        </p:spPr>
      </p:pic>
      <p:sp>
        <p:nvSpPr>
          <p:cNvPr id="49" name="Rectangle 48"/>
          <p:cNvSpPr/>
          <p:nvPr/>
        </p:nvSpPr>
        <p:spPr>
          <a:xfrm>
            <a:off x="812800" y="3930650"/>
            <a:ext cx="2292350" cy="1136650"/>
          </a:xfrm>
          <a:prstGeom prst="rect">
            <a:avLst/>
          </a:prstGeom>
          <a:solidFill>
            <a:schemeClr val="bg1"/>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42009" name="Picture 3"/>
          <p:cNvPicPr>
            <a:picLocks noChangeAspect="1"/>
          </p:cNvPicPr>
          <p:nvPr/>
        </p:nvPicPr>
        <p:blipFill>
          <a:blip r:embed="rId5"/>
          <a:srcRect/>
          <a:stretch>
            <a:fillRect/>
          </a:stretch>
        </p:blipFill>
        <p:spPr bwMode="auto">
          <a:xfrm>
            <a:off x="1128713" y="4011613"/>
            <a:ext cx="1662112" cy="992187"/>
          </a:xfrm>
          <a:prstGeom prst="rect">
            <a:avLst/>
          </a:prstGeom>
          <a:noFill/>
          <a:ln w="9525">
            <a:noFill/>
            <a:miter lim="800000"/>
            <a:headEnd/>
            <a:tailEnd/>
          </a:ln>
        </p:spPr>
      </p:pic>
      <p:pic>
        <p:nvPicPr>
          <p:cNvPr id="42010" name="Picture 6"/>
          <p:cNvPicPr>
            <a:picLocks noChangeAspect="1"/>
          </p:cNvPicPr>
          <p:nvPr/>
        </p:nvPicPr>
        <p:blipFill>
          <a:blip r:embed="rId6"/>
          <a:srcRect/>
          <a:stretch>
            <a:fillRect/>
          </a:stretch>
        </p:blipFill>
        <p:spPr bwMode="auto">
          <a:xfrm>
            <a:off x="6397625" y="3970338"/>
            <a:ext cx="1368425" cy="1031875"/>
          </a:xfrm>
          <a:prstGeom prst="rect">
            <a:avLst/>
          </a:prstGeom>
          <a:noFill/>
          <a:ln w="28575">
            <a:solidFill>
              <a:srgbClr val="003359"/>
            </a:solidFill>
            <a:miter lim="800000"/>
            <a:headEnd/>
            <a:tailEnd/>
          </a:ln>
        </p:spPr>
      </p:pic>
      <p:sp>
        <p:nvSpPr>
          <p:cNvPr id="51" name="Rectangle 50"/>
          <p:cNvSpPr/>
          <p:nvPr/>
        </p:nvSpPr>
        <p:spPr>
          <a:xfrm>
            <a:off x="812800" y="5200650"/>
            <a:ext cx="2297113" cy="1133475"/>
          </a:xfrm>
          <a:prstGeom prst="rect">
            <a:avLst/>
          </a:prstGeom>
          <a:solidFill>
            <a:schemeClr val="bg1"/>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42012" name="Picture 7"/>
          <p:cNvPicPr>
            <a:picLocks noChangeAspect="1"/>
          </p:cNvPicPr>
          <p:nvPr/>
        </p:nvPicPr>
        <p:blipFill>
          <a:blip r:embed="rId7"/>
          <a:srcRect/>
          <a:stretch>
            <a:fillRect/>
          </a:stretch>
        </p:blipFill>
        <p:spPr bwMode="auto">
          <a:xfrm>
            <a:off x="1344613" y="5289550"/>
            <a:ext cx="1235075" cy="889000"/>
          </a:xfrm>
          <a:prstGeom prst="rect">
            <a:avLst/>
          </a:prstGeom>
          <a:noFill/>
          <a:ln w="9525">
            <a:noFill/>
            <a:miter lim="800000"/>
            <a:headEnd/>
            <a:tailEnd/>
          </a:ln>
        </p:spPr>
      </p:pic>
      <p:pic>
        <p:nvPicPr>
          <p:cNvPr id="42013" name="Picture 9"/>
          <p:cNvPicPr>
            <a:picLocks noChangeAspect="1"/>
          </p:cNvPicPr>
          <p:nvPr/>
        </p:nvPicPr>
        <p:blipFill>
          <a:blip r:embed="rId8"/>
          <a:srcRect/>
          <a:stretch>
            <a:fillRect/>
          </a:stretch>
        </p:blipFill>
        <p:spPr bwMode="auto">
          <a:xfrm>
            <a:off x="3478213" y="5443538"/>
            <a:ext cx="2163762" cy="735012"/>
          </a:xfrm>
          <a:prstGeom prst="rect">
            <a:avLst/>
          </a:prstGeom>
          <a:noFill/>
          <a:ln w="28575">
            <a:solidFill>
              <a:srgbClr val="003359"/>
            </a:solidFill>
            <a:miter lim="800000"/>
            <a:headEnd/>
            <a:tailEnd/>
          </a:ln>
        </p:spPr>
      </p:pic>
      <p:sp>
        <p:nvSpPr>
          <p:cNvPr id="28" name="Rectangle 27"/>
          <p:cNvSpPr/>
          <p:nvPr/>
        </p:nvSpPr>
        <p:spPr>
          <a:xfrm>
            <a:off x="0" y="6515100"/>
            <a:ext cx="9144000" cy="342900"/>
          </a:xfrm>
          <a:prstGeom prst="rect">
            <a:avLst/>
          </a:prstGeom>
          <a:solidFill>
            <a:srgbClr val="D8D8D8"/>
          </a:solidFill>
          <a:ln w="9525" cap="flat" cmpd="sng" algn="ctr">
            <a:noFill/>
            <a:prstDash val="solid"/>
          </a:ln>
          <a:effectLst/>
        </p:spPr>
        <p:txBody>
          <a:bodyPr anchor="ctr"/>
          <a:lstStyle/>
          <a:p>
            <a:pPr algn="ctr" defTabSz="457200" fontAlgn="auto">
              <a:spcBef>
                <a:spcPts val="0"/>
              </a:spcBef>
              <a:spcAft>
                <a:spcPts val="0"/>
              </a:spcAft>
              <a:defRPr/>
            </a:pPr>
            <a:endParaRPr lang="en-US" kern="0" dirty="0">
              <a:solidFill>
                <a:srgbClr val="626262"/>
              </a:solidFill>
              <a:latin typeface="Lato Light"/>
              <a:cs typeface="+mn-cs"/>
            </a:endParaRPr>
          </a:p>
        </p:txBody>
      </p:sp>
      <p:sp>
        <p:nvSpPr>
          <p:cNvPr id="29" name="Rectangle 28"/>
          <p:cNvSpPr/>
          <p:nvPr/>
        </p:nvSpPr>
        <p:spPr>
          <a:xfrm>
            <a:off x="5524500" y="6572250"/>
            <a:ext cx="3619500" cy="241300"/>
          </a:xfrm>
          <a:prstGeom prst="rect">
            <a:avLst/>
          </a:prstGeom>
          <a:noFill/>
          <a:ln w="9525" cap="flat" cmpd="sng" algn="ctr">
            <a:noFill/>
            <a:prstDash val="solid"/>
          </a:ln>
          <a:effectLst/>
        </p:spPr>
        <p:txBody>
          <a:bodyPr anchor="ctr"/>
          <a:lstStyle/>
          <a:p>
            <a:pPr defTabSz="457200" fontAlgn="auto">
              <a:spcBef>
                <a:spcPts val="0"/>
              </a:spcBef>
              <a:spcAft>
                <a:spcPts val="0"/>
              </a:spcAft>
              <a:defRPr/>
            </a:pPr>
            <a:r>
              <a:rPr lang="en-US" sz="1200" kern="0" dirty="0">
                <a:solidFill>
                  <a:srgbClr val="626262"/>
                </a:solidFill>
                <a:latin typeface="Bebas Neue"/>
                <a:cs typeface="Gotham Book"/>
              </a:rPr>
              <a:t>thoroughbredaftercare.org</a:t>
            </a:r>
            <a:endParaRPr lang="en-US" sz="1200" kern="0" dirty="0">
              <a:solidFill>
                <a:srgbClr val="626262"/>
              </a:solidFill>
              <a:latin typeface="Bebas Neue"/>
              <a:cs typeface="Gotham Book"/>
            </a:endParaRPr>
          </a:p>
        </p:txBody>
      </p:sp>
      <p:sp>
        <p:nvSpPr>
          <p:cNvPr id="33" name="Rectangle 32"/>
          <p:cNvSpPr/>
          <p:nvPr/>
        </p:nvSpPr>
        <p:spPr>
          <a:xfrm>
            <a:off x="8432800" y="6515100"/>
            <a:ext cx="487363" cy="342900"/>
          </a:xfrm>
          <a:prstGeom prst="rect">
            <a:avLst/>
          </a:prstGeom>
          <a:solidFill>
            <a:srgbClr val="ABE0DD"/>
          </a:solidFill>
        </p:spPr>
        <p:txBody>
          <a:bodyPr wrap="none" tIns="73152" bIns="73152" anchor="b">
            <a:normAutofit/>
          </a:bodyPr>
          <a:lstStyle/>
          <a:p>
            <a:pPr defTabSz="457200" eaLnBrk="0" hangingPunct="0">
              <a:lnSpc>
                <a:spcPct val="89000"/>
              </a:lnSpc>
              <a:spcBef>
                <a:spcPts val="1100"/>
              </a:spcBef>
              <a:buClr>
                <a:srgbClr val="8DCACD"/>
              </a:buClr>
              <a:buFont typeface="Arial" pitchFamily="34" charset="0"/>
              <a:buNone/>
              <a:defRPr/>
            </a:pPr>
            <a:endParaRPr lang="en-CA" sz="1400" b="1" spc="-20" dirty="0">
              <a:solidFill>
                <a:srgbClr val="FFFFFF"/>
              </a:solidFill>
              <a:latin typeface="Bebas Neue"/>
              <a:ea typeface="MS PGothic" pitchFamily="34" charset="-128"/>
              <a:cs typeface="Gotham Light"/>
            </a:endParaRPr>
          </a:p>
        </p:txBody>
      </p:sp>
      <p:sp>
        <p:nvSpPr>
          <p:cNvPr id="42017" name="TextBox 33"/>
          <p:cNvSpPr txBox="1">
            <a:spLocks noChangeArrowheads="1"/>
          </p:cNvSpPr>
          <p:nvPr/>
        </p:nvSpPr>
        <p:spPr bwMode="auto">
          <a:xfrm>
            <a:off x="8470900" y="6572250"/>
            <a:ext cx="354013" cy="276225"/>
          </a:xfrm>
          <a:prstGeom prst="rect">
            <a:avLst/>
          </a:prstGeom>
          <a:noFill/>
          <a:ln w="9525">
            <a:noFill/>
            <a:miter lim="800000"/>
            <a:headEnd/>
            <a:tailEnd/>
          </a:ln>
        </p:spPr>
        <p:txBody>
          <a:bodyPr wrap="none">
            <a:spAutoFit/>
          </a:bodyPr>
          <a:lstStyle/>
          <a:p>
            <a:pPr algn="ctr"/>
            <a:r>
              <a:rPr lang="en-CA" sz="1200">
                <a:solidFill>
                  <a:schemeClr val="bg1"/>
                </a:solidFill>
                <a:latin typeface="Bebas Neue"/>
              </a:rPr>
              <a:t>12</a:t>
            </a:r>
          </a:p>
        </p:txBody>
      </p:sp>
      <p:sp>
        <p:nvSpPr>
          <p:cNvPr id="30" name="Rectangle 29"/>
          <p:cNvSpPr/>
          <p:nvPr/>
        </p:nvSpPr>
        <p:spPr>
          <a:xfrm>
            <a:off x="3411538" y="2673350"/>
            <a:ext cx="2297112" cy="1133475"/>
          </a:xfrm>
          <a:prstGeom prst="rect">
            <a:avLst/>
          </a:prstGeom>
          <a:solidFill>
            <a:schemeClr val="bg1"/>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42019" name="Picture 8"/>
          <p:cNvPicPr>
            <a:picLocks noChangeAspect="1"/>
          </p:cNvPicPr>
          <p:nvPr/>
        </p:nvPicPr>
        <p:blipFill>
          <a:blip r:embed="rId9"/>
          <a:srcRect/>
          <a:stretch>
            <a:fillRect/>
          </a:stretch>
        </p:blipFill>
        <p:spPr bwMode="auto">
          <a:xfrm>
            <a:off x="3933825" y="2752725"/>
            <a:ext cx="1252538" cy="936625"/>
          </a:xfrm>
          <a:prstGeom prst="rect">
            <a:avLst/>
          </a:prstGeom>
          <a:noFill/>
          <a:ln w="9525">
            <a:noFill/>
            <a:miter lim="800000"/>
            <a:headEnd/>
            <a:tailEnd/>
          </a:ln>
        </p:spPr>
      </p:pic>
      <p:sp>
        <p:nvSpPr>
          <p:cNvPr id="31" name="Rectangle 30"/>
          <p:cNvSpPr/>
          <p:nvPr/>
        </p:nvSpPr>
        <p:spPr>
          <a:xfrm>
            <a:off x="3422650" y="3933825"/>
            <a:ext cx="2297113" cy="1133475"/>
          </a:xfrm>
          <a:prstGeom prst="rect">
            <a:avLst/>
          </a:prstGeom>
          <a:solidFill>
            <a:schemeClr val="bg1"/>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42021" name="Picture 5"/>
          <p:cNvPicPr>
            <a:picLocks noChangeAspect="1"/>
          </p:cNvPicPr>
          <p:nvPr/>
        </p:nvPicPr>
        <p:blipFill>
          <a:blip r:embed="rId10"/>
          <a:srcRect/>
          <a:stretch>
            <a:fillRect/>
          </a:stretch>
        </p:blipFill>
        <p:spPr bwMode="auto">
          <a:xfrm>
            <a:off x="4146550" y="3998913"/>
            <a:ext cx="850900" cy="1004887"/>
          </a:xfrm>
          <a:prstGeom prst="rect">
            <a:avLst/>
          </a:prstGeom>
          <a:noFill/>
          <a:ln w="9525">
            <a:noFill/>
            <a:miter lim="800000"/>
            <a:headEnd/>
            <a:tailEnd/>
          </a:ln>
        </p:spPr>
      </p:pic>
      <p:sp>
        <p:nvSpPr>
          <p:cNvPr id="32" name="Rectangle 31"/>
          <p:cNvSpPr/>
          <p:nvPr/>
        </p:nvSpPr>
        <p:spPr>
          <a:xfrm>
            <a:off x="5934075" y="5243513"/>
            <a:ext cx="2295525" cy="1133475"/>
          </a:xfrm>
          <a:prstGeom prst="rect">
            <a:avLst/>
          </a:prstGeom>
          <a:solidFill>
            <a:schemeClr val="bg1"/>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42023" name="Picture 12"/>
          <p:cNvPicPr>
            <a:picLocks noChangeAspect="1"/>
          </p:cNvPicPr>
          <p:nvPr/>
        </p:nvPicPr>
        <p:blipFill>
          <a:blip r:embed="rId11"/>
          <a:srcRect/>
          <a:stretch>
            <a:fillRect/>
          </a:stretch>
        </p:blipFill>
        <p:spPr bwMode="auto">
          <a:xfrm>
            <a:off x="6426200" y="5289550"/>
            <a:ext cx="1311275"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5108575"/>
            <a:ext cx="2438400" cy="830263"/>
          </a:xfrm>
          <a:prstGeom prst="rect">
            <a:avLst/>
          </a:prstGeom>
          <a:solidFill>
            <a:srgbClr val="ABE0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ABE0DD"/>
              </a:solidFill>
            </a:endParaRPr>
          </a:p>
        </p:txBody>
      </p:sp>
      <p:sp>
        <p:nvSpPr>
          <p:cNvPr id="4" name="Rectangle 3"/>
          <p:cNvSpPr/>
          <p:nvPr/>
        </p:nvSpPr>
        <p:spPr>
          <a:xfrm>
            <a:off x="508000" y="792163"/>
            <a:ext cx="8205788" cy="4122737"/>
          </a:xfrm>
          <a:prstGeom prst="rect">
            <a:avLst/>
          </a:prstGeom>
          <a:noFill/>
          <a:ln>
            <a:solidFill>
              <a:srgbClr val="2C8F9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80" name="Rectangle 79"/>
          <p:cNvSpPr/>
          <p:nvPr/>
        </p:nvSpPr>
        <p:spPr>
          <a:xfrm>
            <a:off x="5994400" y="863600"/>
            <a:ext cx="2438400" cy="1828800"/>
          </a:xfrm>
          <a:prstGeom prst="rect">
            <a:avLst/>
          </a:prstGeom>
          <a:solidFill>
            <a:schemeClr val="bg1"/>
          </a:solidFill>
          <a:ln w="12700">
            <a:solidFill>
              <a:srgbClr val="2C8F9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CA" sz="2000" b="1" dirty="0">
                <a:solidFill>
                  <a:srgbClr val="2C8F92"/>
                </a:solidFill>
                <a:latin typeface="Bebas Neue"/>
              </a:rPr>
              <a:t>The Jockey Club</a:t>
            </a:r>
          </a:p>
          <a:p>
            <a:pPr algn="ctr" fontAlgn="auto">
              <a:spcBef>
                <a:spcPts val="0"/>
              </a:spcBef>
              <a:spcAft>
                <a:spcPts val="0"/>
              </a:spcAft>
              <a:defRPr/>
            </a:pPr>
            <a:r>
              <a:rPr lang="en-CA" sz="2000" b="1" dirty="0">
                <a:solidFill>
                  <a:schemeClr val="bg1">
                    <a:lumMod val="65000"/>
                  </a:schemeClr>
                </a:solidFill>
                <a:latin typeface="Bebas Neue"/>
              </a:rPr>
              <a:t>Contributes $25 per foal registration</a:t>
            </a:r>
            <a:endParaRPr lang="en-CA" sz="2000" b="1" dirty="0">
              <a:solidFill>
                <a:schemeClr val="bg1">
                  <a:lumMod val="65000"/>
                </a:schemeClr>
              </a:solidFill>
              <a:latin typeface="Bebas Neue"/>
            </a:endParaRPr>
          </a:p>
        </p:txBody>
      </p:sp>
      <p:sp>
        <p:nvSpPr>
          <p:cNvPr id="81" name="Rectangle 80"/>
          <p:cNvSpPr/>
          <p:nvPr/>
        </p:nvSpPr>
        <p:spPr>
          <a:xfrm>
            <a:off x="6032500" y="2854325"/>
            <a:ext cx="2438400" cy="1828800"/>
          </a:xfrm>
          <a:prstGeom prst="rect">
            <a:avLst/>
          </a:prstGeom>
          <a:solidFill>
            <a:schemeClr val="bg1"/>
          </a:solidFill>
          <a:ln w="12700">
            <a:solidFill>
              <a:srgbClr val="2C8F9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CA" sz="2000" b="1" dirty="0">
                <a:solidFill>
                  <a:srgbClr val="2C8F92"/>
                </a:solidFill>
                <a:latin typeface="Bebas Neue"/>
              </a:rPr>
              <a:t>Consignors and Buyers</a:t>
            </a:r>
          </a:p>
          <a:p>
            <a:pPr algn="ctr" fontAlgn="auto">
              <a:spcBef>
                <a:spcPts val="0"/>
              </a:spcBef>
              <a:spcAft>
                <a:spcPts val="0"/>
              </a:spcAft>
              <a:defRPr/>
            </a:pPr>
            <a:r>
              <a:rPr lang="en-CA" sz="2000" b="1" dirty="0">
                <a:solidFill>
                  <a:schemeClr val="bg1">
                    <a:lumMod val="65000"/>
                  </a:schemeClr>
                </a:solidFill>
                <a:latin typeface="Bebas Neue"/>
              </a:rPr>
              <a:t>Contribute </a:t>
            </a:r>
            <a:r>
              <a:rPr lang="en-CA" sz="2000" b="1" dirty="0">
                <a:solidFill>
                  <a:schemeClr val="bg1">
                    <a:lumMod val="65000"/>
                  </a:schemeClr>
                </a:solidFill>
                <a:latin typeface="Bebas Neue"/>
              </a:rPr>
              <a:t>50 cents per $1,000 </a:t>
            </a:r>
            <a:r>
              <a:rPr lang="en-CA" sz="2000" b="1" dirty="0">
                <a:solidFill>
                  <a:schemeClr val="bg1">
                    <a:lumMod val="65000"/>
                  </a:schemeClr>
                </a:solidFill>
                <a:latin typeface="Bebas Neue"/>
              </a:rPr>
              <a:t>transaction</a:t>
            </a:r>
          </a:p>
          <a:p>
            <a:pPr algn="ctr" fontAlgn="auto">
              <a:spcBef>
                <a:spcPts val="0"/>
              </a:spcBef>
              <a:spcAft>
                <a:spcPts val="0"/>
              </a:spcAft>
              <a:defRPr/>
            </a:pPr>
            <a:endParaRPr lang="en-CA" sz="1600" b="1" dirty="0">
              <a:solidFill>
                <a:schemeClr val="tx1"/>
              </a:solidFill>
              <a:latin typeface="Bebas Neue"/>
            </a:endParaRPr>
          </a:p>
          <a:p>
            <a:pPr algn="ctr" fontAlgn="auto">
              <a:spcBef>
                <a:spcPts val="0"/>
              </a:spcBef>
              <a:spcAft>
                <a:spcPts val="0"/>
              </a:spcAft>
              <a:defRPr/>
            </a:pPr>
            <a:endParaRPr lang="en-CA" sz="1000" b="1" dirty="0">
              <a:solidFill>
                <a:schemeClr val="bg1">
                  <a:lumMod val="65000"/>
                </a:schemeClr>
              </a:solidFill>
              <a:latin typeface="Bebas Neue"/>
            </a:endParaRPr>
          </a:p>
        </p:txBody>
      </p:sp>
      <p:sp>
        <p:nvSpPr>
          <p:cNvPr id="85" name="Rectangle 84"/>
          <p:cNvSpPr/>
          <p:nvPr/>
        </p:nvSpPr>
        <p:spPr>
          <a:xfrm>
            <a:off x="668338" y="2854325"/>
            <a:ext cx="2438400" cy="1828800"/>
          </a:xfrm>
          <a:prstGeom prst="rect">
            <a:avLst/>
          </a:prstGeom>
          <a:solidFill>
            <a:schemeClr val="bg1"/>
          </a:solidFill>
          <a:ln w="12700">
            <a:solidFill>
              <a:srgbClr val="2C8F9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CA" b="1" dirty="0">
                <a:solidFill>
                  <a:srgbClr val="2C8F92"/>
                </a:solidFill>
                <a:latin typeface="Bebas Neue"/>
              </a:rPr>
              <a:t>Horsemen’s Groups</a:t>
            </a:r>
          </a:p>
          <a:p>
            <a:pPr algn="ctr" fontAlgn="auto">
              <a:spcBef>
                <a:spcPts val="0"/>
              </a:spcBef>
              <a:spcAft>
                <a:spcPts val="0"/>
              </a:spcAft>
              <a:defRPr/>
            </a:pPr>
            <a:r>
              <a:rPr lang="en-CA" b="1" dirty="0">
                <a:solidFill>
                  <a:schemeClr val="bg1">
                    <a:lumMod val="65000"/>
                  </a:schemeClr>
                </a:solidFill>
                <a:latin typeface="Bebas Neue"/>
              </a:rPr>
              <a:t>Enrolled in various agreements</a:t>
            </a:r>
          </a:p>
          <a:p>
            <a:pPr algn="ctr" fontAlgn="auto">
              <a:spcBef>
                <a:spcPts val="0"/>
              </a:spcBef>
              <a:spcAft>
                <a:spcPts val="0"/>
              </a:spcAft>
              <a:defRPr/>
            </a:pPr>
            <a:endParaRPr lang="en-CA" sz="1400" b="1" dirty="0">
              <a:solidFill>
                <a:schemeClr val="tx1"/>
              </a:solidFill>
              <a:latin typeface="Bebas Neue"/>
            </a:endParaRPr>
          </a:p>
          <a:p>
            <a:pPr algn="ctr" fontAlgn="auto">
              <a:spcBef>
                <a:spcPts val="0"/>
              </a:spcBef>
              <a:spcAft>
                <a:spcPts val="0"/>
              </a:spcAft>
              <a:defRPr/>
            </a:pPr>
            <a:r>
              <a:rPr lang="en-CA" sz="1600" b="1" dirty="0">
                <a:solidFill>
                  <a:schemeClr val="tx1"/>
                </a:solidFill>
                <a:latin typeface="Bebas Neue"/>
              </a:rPr>
              <a:t>HBPA, KY HBPA, MTHA, NYTHA, </a:t>
            </a:r>
          </a:p>
          <a:p>
            <a:pPr algn="ctr" fontAlgn="auto">
              <a:spcBef>
                <a:spcPts val="0"/>
              </a:spcBef>
              <a:spcAft>
                <a:spcPts val="0"/>
              </a:spcAft>
              <a:defRPr/>
            </a:pPr>
            <a:r>
              <a:rPr lang="en-CA" sz="1600" b="1" dirty="0">
                <a:solidFill>
                  <a:schemeClr val="tx1"/>
                </a:solidFill>
                <a:latin typeface="Bebas Neue"/>
              </a:rPr>
              <a:t>Tampa Bay HBPA</a:t>
            </a:r>
            <a:endParaRPr lang="en-CA" sz="1600" b="1" dirty="0">
              <a:solidFill>
                <a:schemeClr val="tx1"/>
              </a:solidFill>
              <a:latin typeface="Bebas Neue"/>
            </a:endParaRPr>
          </a:p>
          <a:p>
            <a:pPr algn="ctr" fontAlgn="auto">
              <a:spcBef>
                <a:spcPts val="0"/>
              </a:spcBef>
              <a:spcAft>
                <a:spcPts val="0"/>
              </a:spcAft>
              <a:defRPr/>
            </a:pPr>
            <a:endParaRPr lang="en-CA" sz="800" b="1" dirty="0">
              <a:solidFill>
                <a:schemeClr val="bg1">
                  <a:lumMod val="65000"/>
                </a:schemeClr>
              </a:solidFill>
              <a:latin typeface="Bebas Neue"/>
            </a:endParaRPr>
          </a:p>
        </p:txBody>
      </p:sp>
      <p:sp>
        <p:nvSpPr>
          <p:cNvPr id="90" name="Rectangle 89"/>
          <p:cNvSpPr/>
          <p:nvPr/>
        </p:nvSpPr>
        <p:spPr>
          <a:xfrm>
            <a:off x="3352800" y="863600"/>
            <a:ext cx="2438400" cy="1828800"/>
          </a:xfrm>
          <a:prstGeom prst="rect">
            <a:avLst/>
          </a:prstGeom>
          <a:solidFill>
            <a:schemeClr val="bg1"/>
          </a:solidFill>
          <a:ln w="12700">
            <a:solidFill>
              <a:srgbClr val="2C8F9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CA" sz="2000" b="1" dirty="0">
                <a:solidFill>
                  <a:srgbClr val="2C8F92"/>
                </a:solidFill>
                <a:latin typeface="Bebas Neue"/>
              </a:rPr>
              <a:t>Sales Companies</a:t>
            </a:r>
          </a:p>
          <a:p>
            <a:pPr algn="ctr" fontAlgn="auto">
              <a:spcBef>
                <a:spcPts val="0"/>
              </a:spcBef>
              <a:spcAft>
                <a:spcPts val="0"/>
              </a:spcAft>
              <a:defRPr/>
            </a:pPr>
            <a:r>
              <a:rPr lang="en-CA" sz="2000" b="1" dirty="0">
                <a:solidFill>
                  <a:schemeClr val="bg1">
                    <a:lumMod val="65000"/>
                  </a:schemeClr>
                </a:solidFill>
                <a:latin typeface="Bebas Neue"/>
              </a:rPr>
              <a:t>Match contributions</a:t>
            </a:r>
            <a:endParaRPr lang="en-CA" sz="2000" b="1" dirty="0">
              <a:solidFill>
                <a:schemeClr val="tx1"/>
              </a:solidFill>
              <a:latin typeface="Bebas Neue"/>
            </a:endParaRPr>
          </a:p>
          <a:p>
            <a:pPr algn="ctr" fontAlgn="auto">
              <a:spcBef>
                <a:spcPts val="0"/>
              </a:spcBef>
              <a:spcAft>
                <a:spcPts val="0"/>
              </a:spcAft>
              <a:defRPr/>
            </a:pPr>
            <a:endParaRPr lang="en-US" sz="1050" b="1" dirty="0">
              <a:solidFill>
                <a:schemeClr val="bg1">
                  <a:lumMod val="65000"/>
                </a:schemeClr>
              </a:solidFill>
              <a:latin typeface="Bebas Neue"/>
            </a:endParaRPr>
          </a:p>
          <a:p>
            <a:pPr algn="ctr" fontAlgn="auto">
              <a:spcBef>
                <a:spcPts val="0"/>
              </a:spcBef>
              <a:spcAft>
                <a:spcPts val="0"/>
              </a:spcAft>
              <a:defRPr/>
            </a:pPr>
            <a:r>
              <a:rPr lang="en-US" sz="1500" b="1" dirty="0" err="1">
                <a:solidFill>
                  <a:schemeClr val="tx1"/>
                </a:solidFill>
                <a:latin typeface="Bebas Neue"/>
              </a:rPr>
              <a:t>Barretts</a:t>
            </a:r>
            <a:r>
              <a:rPr lang="en-US" sz="1500" b="1" dirty="0">
                <a:solidFill>
                  <a:schemeClr val="tx1"/>
                </a:solidFill>
                <a:latin typeface="Bebas Neue"/>
              </a:rPr>
              <a:t>, CTHS, </a:t>
            </a:r>
          </a:p>
          <a:p>
            <a:pPr algn="ctr" fontAlgn="auto">
              <a:spcBef>
                <a:spcPts val="0"/>
              </a:spcBef>
              <a:spcAft>
                <a:spcPts val="0"/>
              </a:spcAft>
              <a:defRPr/>
            </a:pPr>
            <a:r>
              <a:rPr lang="en-US" sz="1500" b="1" dirty="0" err="1">
                <a:solidFill>
                  <a:schemeClr val="tx1"/>
                </a:solidFill>
                <a:latin typeface="Bebas Neue"/>
              </a:rPr>
              <a:t>Fasig</a:t>
            </a:r>
            <a:r>
              <a:rPr lang="en-US" sz="1500" b="1" dirty="0">
                <a:solidFill>
                  <a:schemeClr val="tx1"/>
                </a:solidFill>
                <a:latin typeface="Bebas Neue"/>
              </a:rPr>
              <a:t>-Tipton</a:t>
            </a:r>
            <a:endParaRPr lang="en-US" sz="1500" b="1" dirty="0">
              <a:solidFill>
                <a:schemeClr val="tx1"/>
              </a:solidFill>
              <a:latin typeface="Bebas Neue"/>
            </a:endParaRPr>
          </a:p>
          <a:p>
            <a:pPr algn="ctr" fontAlgn="auto">
              <a:spcBef>
                <a:spcPts val="0"/>
              </a:spcBef>
              <a:spcAft>
                <a:spcPts val="0"/>
              </a:spcAft>
              <a:defRPr/>
            </a:pPr>
            <a:r>
              <a:rPr lang="en-US" sz="1500" b="1" dirty="0">
                <a:solidFill>
                  <a:schemeClr val="tx1"/>
                </a:solidFill>
                <a:latin typeface="Bebas Neue"/>
              </a:rPr>
              <a:t>Keeneland, OBS</a:t>
            </a:r>
            <a:endParaRPr lang="en-CA" sz="1500" b="1" dirty="0">
              <a:solidFill>
                <a:schemeClr val="tx1"/>
              </a:solidFill>
              <a:latin typeface="Bebas Neue"/>
            </a:endParaRPr>
          </a:p>
        </p:txBody>
      </p:sp>
      <p:sp>
        <p:nvSpPr>
          <p:cNvPr id="91" name="Rectangle 90"/>
          <p:cNvSpPr/>
          <p:nvPr/>
        </p:nvSpPr>
        <p:spPr>
          <a:xfrm>
            <a:off x="3352800" y="2854325"/>
            <a:ext cx="2438400" cy="1828800"/>
          </a:xfrm>
          <a:prstGeom prst="rect">
            <a:avLst/>
          </a:prstGeom>
          <a:solidFill>
            <a:schemeClr val="bg1"/>
          </a:solidFill>
          <a:ln w="12700">
            <a:solidFill>
              <a:srgbClr val="2C8F9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CA" sz="2000" b="1" dirty="0">
                <a:solidFill>
                  <a:srgbClr val="2C8F92"/>
                </a:solidFill>
                <a:latin typeface="Bebas Neue"/>
              </a:rPr>
              <a:t>Stallion Farms</a:t>
            </a:r>
          </a:p>
          <a:p>
            <a:pPr algn="ctr" fontAlgn="auto">
              <a:spcBef>
                <a:spcPts val="0"/>
              </a:spcBef>
              <a:spcAft>
                <a:spcPts val="0"/>
              </a:spcAft>
              <a:defRPr/>
            </a:pPr>
            <a:r>
              <a:rPr lang="en-CA" sz="2000" b="1" dirty="0">
                <a:solidFill>
                  <a:schemeClr val="bg1">
                    <a:lumMod val="65000"/>
                  </a:schemeClr>
                </a:solidFill>
                <a:latin typeface="Bebas Neue"/>
              </a:rPr>
              <a:t>Contribute 25% of one stallion fee</a:t>
            </a:r>
          </a:p>
          <a:p>
            <a:pPr algn="ctr" fontAlgn="auto">
              <a:spcBef>
                <a:spcPts val="0"/>
              </a:spcBef>
              <a:spcAft>
                <a:spcPts val="0"/>
              </a:spcAft>
              <a:defRPr/>
            </a:pPr>
            <a:endParaRPr lang="en-CA" sz="2000" b="1" dirty="0">
              <a:solidFill>
                <a:schemeClr val="bg1">
                  <a:lumMod val="65000"/>
                </a:schemeClr>
              </a:solidFill>
              <a:latin typeface="Bebas Neue"/>
            </a:endParaRPr>
          </a:p>
          <a:p>
            <a:pPr algn="ctr" fontAlgn="auto">
              <a:spcBef>
                <a:spcPts val="0"/>
              </a:spcBef>
              <a:spcAft>
                <a:spcPts val="0"/>
              </a:spcAft>
              <a:defRPr/>
            </a:pPr>
            <a:r>
              <a:rPr lang="en-CA" b="1" dirty="0">
                <a:solidFill>
                  <a:schemeClr val="tx1"/>
                </a:solidFill>
                <a:latin typeface="Bebas Neue"/>
              </a:rPr>
              <a:t>20 stallion farms participate</a:t>
            </a:r>
          </a:p>
        </p:txBody>
      </p:sp>
      <p:sp>
        <p:nvSpPr>
          <p:cNvPr id="93" name="Rectangle 92"/>
          <p:cNvSpPr/>
          <p:nvPr/>
        </p:nvSpPr>
        <p:spPr>
          <a:xfrm>
            <a:off x="700088" y="863600"/>
            <a:ext cx="2438400" cy="1828800"/>
          </a:xfrm>
          <a:prstGeom prst="rect">
            <a:avLst/>
          </a:prstGeom>
          <a:solidFill>
            <a:schemeClr val="bg1"/>
          </a:solidFill>
          <a:ln w="12700">
            <a:solidFill>
              <a:srgbClr val="2C8F9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CA" b="1" dirty="0">
                <a:solidFill>
                  <a:srgbClr val="2C8F92"/>
                </a:solidFill>
                <a:latin typeface="Bebas Neue"/>
              </a:rPr>
              <a:t>Owners &amp; Trainers</a:t>
            </a:r>
          </a:p>
          <a:p>
            <a:pPr algn="ctr" fontAlgn="auto">
              <a:spcBef>
                <a:spcPts val="0"/>
              </a:spcBef>
              <a:spcAft>
                <a:spcPts val="0"/>
              </a:spcAft>
              <a:defRPr/>
            </a:pPr>
            <a:r>
              <a:rPr lang="en-CA" b="1" dirty="0">
                <a:solidFill>
                  <a:schemeClr val="bg1">
                    <a:lumMod val="65000"/>
                  </a:schemeClr>
                </a:solidFill>
                <a:latin typeface="Bebas Neue"/>
              </a:rPr>
              <a:t>Enrolled in various agreements</a:t>
            </a:r>
          </a:p>
          <a:p>
            <a:pPr algn="ctr" fontAlgn="auto">
              <a:spcBef>
                <a:spcPts val="0"/>
              </a:spcBef>
              <a:spcAft>
                <a:spcPts val="0"/>
              </a:spcAft>
              <a:defRPr/>
            </a:pPr>
            <a:endParaRPr lang="en-CA" b="1" dirty="0">
              <a:solidFill>
                <a:srgbClr val="FF0000"/>
              </a:solidFill>
              <a:latin typeface="Bebas Neue"/>
            </a:endParaRPr>
          </a:p>
          <a:p>
            <a:pPr algn="ctr" fontAlgn="auto">
              <a:spcBef>
                <a:spcPts val="0"/>
              </a:spcBef>
              <a:spcAft>
                <a:spcPts val="0"/>
              </a:spcAft>
              <a:defRPr/>
            </a:pPr>
            <a:r>
              <a:rPr lang="en-CA" b="1" dirty="0">
                <a:solidFill>
                  <a:schemeClr val="tx1"/>
                </a:solidFill>
                <a:latin typeface="Bebas Neue"/>
              </a:rPr>
              <a:t>17 trainers pledged</a:t>
            </a:r>
          </a:p>
          <a:p>
            <a:pPr algn="ctr" fontAlgn="auto">
              <a:spcBef>
                <a:spcPts val="0"/>
              </a:spcBef>
              <a:spcAft>
                <a:spcPts val="0"/>
              </a:spcAft>
              <a:defRPr/>
            </a:pPr>
            <a:endParaRPr lang="en-CA" b="1" dirty="0">
              <a:solidFill>
                <a:schemeClr val="bg1">
                  <a:lumMod val="65000"/>
                </a:schemeClr>
              </a:solidFill>
              <a:latin typeface="Bebas Neue"/>
            </a:endParaRPr>
          </a:p>
        </p:txBody>
      </p:sp>
      <p:sp>
        <p:nvSpPr>
          <p:cNvPr id="101" name="Text Placeholder 6"/>
          <p:cNvSpPr txBox="1">
            <a:spLocks/>
          </p:cNvSpPr>
          <p:nvPr/>
        </p:nvSpPr>
        <p:spPr>
          <a:xfrm>
            <a:off x="304800" y="152400"/>
            <a:ext cx="8534400" cy="482600"/>
          </a:xfrm>
          <a:prstGeom prst="rect">
            <a:avLst/>
          </a:prstGeom>
          <a:solidFill>
            <a:srgbClr val="ABE0DD"/>
          </a:solidFill>
        </p:spPr>
        <p:txBody>
          <a:bodyPr wrap="none" tIns="73152" bIns="73152" anchor="b"/>
          <a:lstStyle>
            <a:defPPr>
              <a:defRPr lang="en-US"/>
            </a:defPPr>
            <a:lvl1pPr marR="0" lvl="0" indent="0" defTabSz="457200" eaLnBrk="0" fontAlgn="base" hangingPunct="0">
              <a:lnSpc>
                <a:spcPct val="89000"/>
              </a:lnSpc>
              <a:spcBef>
                <a:spcPts val="1100"/>
              </a:spcBef>
              <a:spcAft>
                <a:spcPct val="0"/>
              </a:spcAft>
              <a:buClr>
                <a:srgbClr val="8DCACD"/>
              </a:buClr>
              <a:buSzTx/>
              <a:buFont typeface="Arial" pitchFamily="34" charset="0"/>
              <a:buNone/>
              <a:tabLst/>
              <a:defRPr kumimoji="0" sz="1400" b="1" i="0" u="none" strike="noStrike" cap="none" spc="-20" normalizeH="0" baseline="0">
                <a:ln>
                  <a:noFill/>
                </a:ln>
                <a:solidFill>
                  <a:srgbClr val="FFFFFF"/>
                </a:solidFill>
                <a:effectLst/>
                <a:uLnTx/>
                <a:uFillTx/>
                <a:latin typeface="Bebas Neue"/>
                <a:ea typeface="MS PGothic" pitchFamily="34" charset="-128"/>
                <a:cs typeface="Gotham Light"/>
              </a:defRPr>
            </a:lvl1pPr>
            <a:lvl2pPr marL="346075" indent="-173038" defTabSz="457200" eaLnBrk="0" fontAlgn="base" hangingPunct="0">
              <a:lnSpc>
                <a:spcPct val="89000"/>
              </a:lnSpc>
              <a:spcBef>
                <a:spcPts val="1100"/>
              </a:spcBef>
              <a:spcAft>
                <a:spcPct val="0"/>
              </a:spcAft>
              <a:buClr>
                <a:schemeClr val="accent1"/>
              </a:buClr>
              <a:buFont typeface="Arial" pitchFamily="34" charset="0"/>
              <a:buChar char="–"/>
              <a:defRPr spc="-20">
                <a:solidFill>
                  <a:schemeClr val="bg1"/>
                </a:solidFill>
                <a:latin typeface="Lato Light" panose="020F0302020204030203" pitchFamily="34" charset="0"/>
                <a:ea typeface="MS PGothic" pitchFamily="34" charset="-128"/>
                <a:cs typeface="Gotham Light"/>
              </a:defRPr>
            </a:lvl2pPr>
            <a:lvl3pPr marL="517525" indent="-171450" defTabSz="457200" eaLnBrk="0" fontAlgn="base" hangingPunct="0">
              <a:lnSpc>
                <a:spcPct val="89000"/>
              </a:lnSpc>
              <a:spcBef>
                <a:spcPts val="1100"/>
              </a:spcBef>
              <a:spcAft>
                <a:spcPct val="0"/>
              </a:spcAft>
              <a:buClr>
                <a:schemeClr val="accent1"/>
              </a:buClr>
              <a:buFont typeface="Arial" pitchFamily="34" charset="0"/>
              <a:buChar char="•"/>
              <a:defRPr sz="1600" spc="-20">
                <a:solidFill>
                  <a:schemeClr val="bg1"/>
                </a:solidFill>
                <a:latin typeface="Lato Light" panose="020F0302020204030203" pitchFamily="34" charset="0"/>
                <a:ea typeface="MS PGothic" pitchFamily="34" charset="-128"/>
                <a:cs typeface="Gotham Light"/>
              </a:defRPr>
            </a:lvl3pPr>
            <a:lvl4pPr marL="690563" indent="-173038"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4pPr>
            <a:lvl5pPr marL="854075" indent="-163513"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lgn="ctr">
              <a:defRPr/>
            </a:pPr>
            <a:r>
              <a:rPr lang="en-US" sz="2400" dirty="0" smtClean="0">
                <a:solidFill>
                  <a:schemeClr val="tx2"/>
                </a:solidFill>
              </a:rPr>
              <a:t>Examples of Industry Stakeholders</a:t>
            </a:r>
            <a:endParaRPr lang="en-US" sz="2400" dirty="0">
              <a:solidFill>
                <a:schemeClr val="tx2"/>
              </a:solidFill>
            </a:endParaRPr>
          </a:p>
        </p:txBody>
      </p:sp>
      <p:sp>
        <p:nvSpPr>
          <p:cNvPr id="109" name="Text Placeholder 6"/>
          <p:cNvSpPr txBox="1">
            <a:spLocks/>
          </p:cNvSpPr>
          <p:nvPr/>
        </p:nvSpPr>
        <p:spPr>
          <a:xfrm>
            <a:off x="1941513" y="6156325"/>
            <a:ext cx="5283200" cy="292100"/>
          </a:xfrm>
          <a:prstGeom prst="rect">
            <a:avLst/>
          </a:prstGeom>
          <a:solidFill>
            <a:srgbClr val="ABE0DD"/>
          </a:solidFill>
        </p:spPr>
        <p:txBody>
          <a:bodyPr wrap="none" tIns="73152" bIns="73152" anchor="b"/>
          <a:lstStyle>
            <a:defPPr>
              <a:defRPr lang="en-US"/>
            </a:defPPr>
            <a:lvl1pPr marR="0" lvl="0" indent="0" defTabSz="457200" eaLnBrk="0" fontAlgn="base" hangingPunct="0">
              <a:lnSpc>
                <a:spcPct val="89000"/>
              </a:lnSpc>
              <a:spcBef>
                <a:spcPts val="1100"/>
              </a:spcBef>
              <a:spcAft>
                <a:spcPct val="0"/>
              </a:spcAft>
              <a:buClr>
                <a:srgbClr val="8DCACD"/>
              </a:buClr>
              <a:buSzTx/>
              <a:buFont typeface="Arial" pitchFamily="34" charset="0"/>
              <a:buNone/>
              <a:tabLst/>
              <a:defRPr kumimoji="0" sz="1400" b="1" i="0" u="none" strike="noStrike" cap="none" spc="-20" normalizeH="0" baseline="0">
                <a:ln>
                  <a:noFill/>
                </a:ln>
                <a:solidFill>
                  <a:srgbClr val="FFFFFF"/>
                </a:solidFill>
                <a:effectLst/>
                <a:uLnTx/>
                <a:uFillTx/>
                <a:latin typeface="Bebas Neue"/>
                <a:ea typeface="MS PGothic" pitchFamily="34" charset="-128"/>
                <a:cs typeface="Gotham Light"/>
              </a:defRPr>
            </a:lvl1pPr>
            <a:lvl2pPr marL="346075" indent="-173038" defTabSz="457200" eaLnBrk="0" fontAlgn="base" hangingPunct="0">
              <a:lnSpc>
                <a:spcPct val="89000"/>
              </a:lnSpc>
              <a:spcBef>
                <a:spcPts val="1100"/>
              </a:spcBef>
              <a:spcAft>
                <a:spcPct val="0"/>
              </a:spcAft>
              <a:buClr>
                <a:schemeClr val="accent1"/>
              </a:buClr>
              <a:buFont typeface="Arial" pitchFamily="34" charset="0"/>
              <a:buChar char="–"/>
              <a:defRPr spc="-20">
                <a:solidFill>
                  <a:schemeClr val="bg1"/>
                </a:solidFill>
                <a:latin typeface="Lato Light" panose="020F0302020204030203" pitchFamily="34" charset="0"/>
                <a:ea typeface="MS PGothic" pitchFamily="34" charset="-128"/>
                <a:cs typeface="Gotham Light"/>
              </a:defRPr>
            </a:lvl2pPr>
            <a:lvl3pPr marL="517525" indent="-171450" defTabSz="457200" eaLnBrk="0" fontAlgn="base" hangingPunct="0">
              <a:lnSpc>
                <a:spcPct val="89000"/>
              </a:lnSpc>
              <a:spcBef>
                <a:spcPts val="1100"/>
              </a:spcBef>
              <a:spcAft>
                <a:spcPct val="0"/>
              </a:spcAft>
              <a:buClr>
                <a:schemeClr val="accent1"/>
              </a:buClr>
              <a:buFont typeface="Arial" pitchFamily="34" charset="0"/>
              <a:buChar char="•"/>
              <a:defRPr sz="1600" spc="-20">
                <a:solidFill>
                  <a:schemeClr val="bg1"/>
                </a:solidFill>
                <a:latin typeface="Lato Light" panose="020F0302020204030203" pitchFamily="34" charset="0"/>
                <a:ea typeface="MS PGothic" pitchFamily="34" charset="-128"/>
                <a:cs typeface="Gotham Light"/>
              </a:defRPr>
            </a:lvl3pPr>
            <a:lvl4pPr marL="690563" indent="-173038"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4pPr>
            <a:lvl5pPr marL="854075" indent="-163513"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lgn="ctr">
              <a:defRPr/>
            </a:pPr>
            <a:r>
              <a:rPr lang="en-US" sz="1800" dirty="0">
                <a:solidFill>
                  <a:srgbClr val="003359"/>
                </a:solidFill>
              </a:rPr>
              <a:t>Accredited Organizations</a:t>
            </a:r>
          </a:p>
        </p:txBody>
      </p:sp>
      <p:cxnSp>
        <p:nvCxnSpPr>
          <p:cNvPr id="117" name="Straight Arrow Connector 116"/>
          <p:cNvCxnSpPr/>
          <p:nvPr/>
        </p:nvCxnSpPr>
        <p:spPr>
          <a:xfrm>
            <a:off x="4572000" y="4914900"/>
            <a:ext cx="0" cy="211138"/>
          </a:xfrm>
          <a:prstGeom prst="straightConnector1">
            <a:avLst/>
          </a:prstGeom>
          <a:ln w="50800">
            <a:solidFill>
              <a:srgbClr val="2C8F9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09" idx="0"/>
          </p:cNvCxnSpPr>
          <p:nvPr/>
        </p:nvCxnSpPr>
        <p:spPr>
          <a:xfrm>
            <a:off x="4583113" y="5876925"/>
            <a:ext cx="0" cy="279400"/>
          </a:xfrm>
          <a:prstGeom prst="straightConnector1">
            <a:avLst/>
          </a:prstGeom>
          <a:ln w="50800">
            <a:solidFill>
              <a:srgbClr val="2C8F92"/>
            </a:solidFill>
            <a:tailEnd type="triangle"/>
          </a:ln>
        </p:spPr>
        <p:style>
          <a:lnRef idx="1">
            <a:schemeClr val="accent1"/>
          </a:lnRef>
          <a:fillRef idx="0">
            <a:schemeClr val="accent1"/>
          </a:fillRef>
          <a:effectRef idx="0">
            <a:schemeClr val="accent1"/>
          </a:effectRef>
          <a:fontRef idx="minor">
            <a:schemeClr val="tx1"/>
          </a:fontRef>
        </p:style>
      </p:cxnSp>
      <p:pic>
        <p:nvPicPr>
          <p:cNvPr id="44045" name="Picture 26"/>
          <p:cNvPicPr>
            <a:picLocks noChangeAspect="1"/>
          </p:cNvPicPr>
          <p:nvPr/>
        </p:nvPicPr>
        <p:blipFill>
          <a:blip r:embed="rId3"/>
          <a:srcRect/>
          <a:stretch>
            <a:fillRect/>
          </a:stretch>
        </p:blipFill>
        <p:spPr bwMode="auto">
          <a:xfrm>
            <a:off x="3502025" y="5151438"/>
            <a:ext cx="2139950" cy="752475"/>
          </a:xfrm>
          <a:prstGeom prst="rect">
            <a:avLst/>
          </a:prstGeom>
          <a:noFill/>
          <a:ln w="9525">
            <a:noFill/>
            <a:miter lim="800000"/>
            <a:headEnd/>
            <a:tailEnd/>
          </a:ln>
        </p:spPr>
      </p:pic>
      <p:sp>
        <p:nvSpPr>
          <p:cNvPr id="28" name="Rectangle 27"/>
          <p:cNvSpPr/>
          <p:nvPr/>
        </p:nvSpPr>
        <p:spPr>
          <a:xfrm>
            <a:off x="0" y="6515100"/>
            <a:ext cx="9144000" cy="342900"/>
          </a:xfrm>
          <a:prstGeom prst="rect">
            <a:avLst/>
          </a:prstGeom>
          <a:solidFill>
            <a:srgbClr val="D8D8D8"/>
          </a:solidFill>
          <a:ln w="9525" cap="flat" cmpd="sng" algn="ctr">
            <a:noFill/>
            <a:prstDash val="solid"/>
          </a:ln>
          <a:effectLst/>
        </p:spPr>
        <p:txBody>
          <a:bodyPr anchor="ctr"/>
          <a:lstStyle/>
          <a:p>
            <a:pPr algn="ctr" defTabSz="457200" fontAlgn="auto">
              <a:spcBef>
                <a:spcPts val="0"/>
              </a:spcBef>
              <a:spcAft>
                <a:spcPts val="0"/>
              </a:spcAft>
              <a:defRPr/>
            </a:pPr>
            <a:endParaRPr lang="en-US" kern="0" dirty="0">
              <a:solidFill>
                <a:srgbClr val="626262"/>
              </a:solidFill>
              <a:latin typeface="Lato Light"/>
              <a:cs typeface="+mn-cs"/>
            </a:endParaRPr>
          </a:p>
        </p:txBody>
      </p:sp>
      <p:sp>
        <p:nvSpPr>
          <p:cNvPr id="29" name="Rectangle 28"/>
          <p:cNvSpPr/>
          <p:nvPr/>
        </p:nvSpPr>
        <p:spPr>
          <a:xfrm>
            <a:off x="5524500" y="6572250"/>
            <a:ext cx="3619500" cy="241300"/>
          </a:xfrm>
          <a:prstGeom prst="rect">
            <a:avLst/>
          </a:prstGeom>
          <a:noFill/>
          <a:ln w="9525" cap="flat" cmpd="sng" algn="ctr">
            <a:noFill/>
            <a:prstDash val="solid"/>
          </a:ln>
          <a:effectLst/>
        </p:spPr>
        <p:txBody>
          <a:bodyPr anchor="ctr"/>
          <a:lstStyle/>
          <a:p>
            <a:pPr defTabSz="457200" fontAlgn="auto">
              <a:spcBef>
                <a:spcPts val="0"/>
              </a:spcBef>
              <a:spcAft>
                <a:spcPts val="0"/>
              </a:spcAft>
              <a:defRPr/>
            </a:pPr>
            <a:r>
              <a:rPr lang="en-US" sz="1200" kern="0" dirty="0">
                <a:solidFill>
                  <a:srgbClr val="626262"/>
                </a:solidFill>
                <a:latin typeface="Bebas Neue"/>
                <a:cs typeface="Gotham Book"/>
              </a:rPr>
              <a:t>thoroughbredaftercare.org</a:t>
            </a:r>
            <a:endParaRPr lang="en-US" sz="1200" kern="0" dirty="0">
              <a:solidFill>
                <a:srgbClr val="626262"/>
              </a:solidFill>
              <a:latin typeface="Bebas Neue"/>
              <a:cs typeface="Gotham Book"/>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Прямоугольник 2"/>
          <p:cNvSpPr/>
          <p:nvPr/>
        </p:nvSpPr>
        <p:spPr>
          <a:xfrm>
            <a:off x="1177925" y="3771900"/>
            <a:ext cx="2946400" cy="2552700"/>
          </a:xfrm>
          <a:prstGeom prst="roundRect">
            <a:avLst>
              <a:gd name="adj" fmla="val 1573"/>
            </a:avLst>
          </a:prstGeom>
          <a:solidFill>
            <a:srgbClr val="FFFFFF"/>
          </a:solidFill>
          <a:ln w="12700" cap="flat" cmpd="sng" algn="ctr">
            <a:noFill/>
            <a:prstDash val="solid"/>
            <a:miter lim="800000"/>
          </a:ln>
          <a:effectLst>
            <a:outerShdw blurRad="127000" dist="38100" dir="5400000" algn="t" rotWithShape="0">
              <a:prstClr val="black">
                <a:alpha val="67000"/>
              </a:prstClr>
            </a:outerShdw>
          </a:effectLst>
        </p:spPr>
        <p:txBody>
          <a:bodyPr anchor="ctr"/>
          <a:lstStyle/>
          <a:p>
            <a:pPr algn="ctr" defTabSz="1371600" fontAlgn="auto">
              <a:spcBef>
                <a:spcPts val="0"/>
              </a:spcBef>
              <a:spcAft>
                <a:spcPts val="0"/>
              </a:spcAft>
              <a:defRPr/>
            </a:pPr>
            <a:endParaRPr lang="uk-UA" sz="1100" kern="0">
              <a:solidFill>
                <a:srgbClr val="F2F2F2"/>
              </a:solidFill>
              <a:latin typeface="Calibri"/>
              <a:cs typeface="+mn-cs"/>
            </a:endParaRPr>
          </a:p>
        </p:txBody>
      </p:sp>
      <p:sp>
        <p:nvSpPr>
          <p:cNvPr id="28" name="Rectangle 27"/>
          <p:cNvSpPr/>
          <p:nvPr/>
        </p:nvSpPr>
        <p:spPr>
          <a:xfrm>
            <a:off x="-25400" y="0"/>
            <a:ext cx="9169400" cy="1981200"/>
          </a:xfrm>
          <a:prstGeom prst="rect">
            <a:avLst/>
          </a:prstGeom>
          <a:solidFill>
            <a:srgbClr val="ABE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083" name="TextBox 28"/>
          <p:cNvSpPr txBox="1">
            <a:spLocks noChangeArrowheads="1"/>
          </p:cNvSpPr>
          <p:nvPr/>
        </p:nvSpPr>
        <p:spPr bwMode="auto">
          <a:xfrm>
            <a:off x="406400" y="139700"/>
            <a:ext cx="8026400" cy="809625"/>
          </a:xfrm>
          <a:prstGeom prst="rect">
            <a:avLst/>
          </a:prstGeom>
          <a:noFill/>
          <a:ln w="9525">
            <a:noFill/>
            <a:miter lim="800000"/>
            <a:headEnd/>
            <a:tailEnd/>
          </a:ln>
        </p:spPr>
        <p:txBody>
          <a:bodyPr/>
          <a:lstStyle/>
          <a:p>
            <a:pPr>
              <a:lnSpc>
                <a:spcPct val="110000"/>
              </a:lnSpc>
            </a:pPr>
            <a:r>
              <a:rPr lang="en-CA" sz="2400">
                <a:solidFill>
                  <a:srgbClr val="003359"/>
                </a:solidFill>
                <a:latin typeface="Cambria" pitchFamily="18" charset="0"/>
                <a:ea typeface="Lato"/>
                <a:cs typeface="Lato"/>
              </a:rPr>
              <a:t>“Our partners can rest easy knowing that their donations will go directly to retired Thoroughbreds; by way of grants the TAA sends twice a year to our accredited organizations.”</a:t>
            </a:r>
          </a:p>
        </p:txBody>
      </p:sp>
      <p:sp>
        <p:nvSpPr>
          <p:cNvPr id="46084" name="TextBox 31"/>
          <p:cNvSpPr txBox="1">
            <a:spLocks noChangeArrowheads="1"/>
          </p:cNvSpPr>
          <p:nvPr/>
        </p:nvSpPr>
        <p:spPr bwMode="auto">
          <a:xfrm>
            <a:off x="7654925" y="1376363"/>
            <a:ext cx="1423988" cy="584200"/>
          </a:xfrm>
          <a:prstGeom prst="rect">
            <a:avLst/>
          </a:prstGeom>
          <a:noFill/>
          <a:ln w="9525">
            <a:noFill/>
            <a:miter lim="800000"/>
            <a:headEnd/>
            <a:tailEnd/>
          </a:ln>
        </p:spPr>
        <p:txBody>
          <a:bodyPr wrap="none">
            <a:spAutoFit/>
          </a:bodyPr>
          <a:lstStyle/>
          <a:p>
            <a:r>
              <a:rPr lang="en-CA" sz="1600" i="1">
                <a:solidFill>
                  <a:srgbClr val="003359"/>
                </a:solidFill>
                <a:latin typeface="Cambria" pitchFamily="18" charset="0"/>
              </a:rPr>
              <a:t>Jimmy Bell</a:t>
            </a:r>
          </a:p>
          <a:p>
            <a:r>
              <a:rPr lang="en-CA" sz="1600" i="1">
                <a:solidFill>
                  <a:srgbClr val="003359"/>
                </a:solidFill>
                <a:latin typeface="Cambria" pitchFamily="18" charset="0"/>
              </a:rPr>
              <a:t>President, TAA</a:t>
            </a:r>
          </a:p>
        </p:txBody>
      </p:sp>
      <p:sp>
        <p:nvSpPr>
          <p:cNvPr id="46085" name="TextBox 1"/>
          <p:cNvSpPr txBox="1">
            <a:spLocks noChangeArrowheads="1"/>
          </p:cNvSpPr>
          <p:nvPr/>
        </p:nvSpPr>
        <p:spPr bwMode="auto">
          <a:xfrm>
            <a:off x="1757363" y="5387975"/>
            <a:ext cx="663575" cy="184150"/>
          </a:xfrm>
          <a:prstGeom prst="rect">
            <a:avLst/>
          </a:prstGeom>
          <a:noFill/>
          <a:ln w="9525">
            <a:noFill/>
            <a:miter lim="800000"/>
            <a:headEnd/>
            <a:tailEnd/>
          </a:ln>
        </p:spPr>
        <p:txBody>
          <a:bodyPr/>
          <a:lstStyle/>
          <a:p>
            <a:pPr>
              <a:lnSpc>
                <a:spcPct val="90000"/>
              </a:lnSpc>
              <a:spcBef>
                <a:spcPts val="1000"/>
              </a:spcBef>
              <a:buFont typeface="Arial" charset="0"/>
              <a:buNone/>
            </a:pPr>
            <a:r>
              <a:rPr lang="en-CA" sz="1600" b="1">
                <a:solidFill>
                  <a:schemeClr val="tx2"/>
                </a:solidFill>
                <a:latin typeface="Bebas Neue"/>
              </a:rPr>
              <a:t>2013</a:t>
            </a:r>
            <a:endParaRPr lang="en-CA" sz="1100" b="1">
              <a:solidFill>
                <a:schemeClr val="tx2"/>
              </a:solidFill>
              <a:latin typeface="Bebas Neue"/>
            </a:endParaRPr>
          </a:p>
        </p:txBody>
      </p:sp>
      <p:sp>
        <p:nvSpPr>
          <p:cNvPr id="3" name="Rectangle 2"/>
          <p:cNvSpPr/>
          <p:nvPr/>
        </p:nvSpPr>
        <p:spPr>
          <a:xfrm>
            <a:off x="1760538" y="4457700"/>
            <a:ext cx="715962" cy="914400"/>
          </a:xfrm>
          <a:prstGeom prst="rect">
            <a:avLst/>
          </a:prstGeom>
          <a:solidFill>
            <a:srgbClr val="55B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100" dirty="0"/>
          </a:p>
        </p:txBody>
      </p:sp>
      <p:sp>
        <p:nvSpPr>
          <p:cNvPr id="77" name="Rectangle 76"/>
          <p:cNvSpPr/>
          <p:nvPr/>
        </p:nvSpPr>
        <p:spPr>
          <a:xfrm>
            <a:off x="2898775" y="4014788"/>
            <a:ext cx="715963" cy="1371600"/>
          </a:xfrm>
          <a:prstGeom prst="rect">
            <a:avLst/>
          </a:prstGeom>
          <a:solidFill>
            <a:srgbClr val="55B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100" dirty="0"/>
          </a:p>
        </p:txBody>
      </p:sp>
      <p:sp>
        <p:nvSpPr>
          <p:cNvPr id="46088" name="TextBox 78"/>
          <p:cNvSpPr txBox="1">
            <a:spLocks noChangeArrowheads="1"/>
          </p:cNvSpPr>
          <p:nvPr/>
        </p:nvSpPr>
        <p:spPr bwMode="auto">
          <a:xfrm>
            <a:off x="1739900" y="4557713"/>
            <a:ext cx="715963" cy="369887"/>
          </a:xfrm>
          <a:prstGeom prst="rect">
            <a:avLst/>
          </a:prstGeom>
          <a:noFill/>
          <a:ln w="9525">
            <a:noFill/>
            <a:miter lim="800000"/>
            <a:headEnd/>
            <a:tailEnd/>
          </a:ln>
        </p:spPr>
        <p:txBody>
          <a:bodyPr>
            <a:spAutoFit/>
          </a:bodyPr>
          <a:lstStyle/>
          <a:p>
            <a:pPr algn="ctr"/>
            <a:r>
              <a:rPr lang="en-CA" b="1">
                <a:solidFill>
                  <a:schemeClr val="bg1"/>
                </a:solidFill>
                <a:latin typeface="Bebas Neue"/>
              </a:rPr>
              <a:t>23</a:t>
            </a:r>
            <a:endParaRPr lang="en-CA" sz="1100" b="1">
              <a:solidFill>
                <a:schemeClr val="bg1"/>
              </a:solidFill>
              <a:latin typeface="Bebas Neue"/>
            </a:endParaRPr>
          </a:p>
        </p:txBody>
      </p:sp>
      <p:sp>
        <p:nvSpPr>
          <p:cNvPr id="46089" name="TextBox 79"/>
          <p:cNvSpPr txBox="1">
            <a:spLocks noChangeArrowheads="1"/>
          </p:cNvSpPr>
          <p:nvPr/>
        </p:nvSpPr>
        <p:spPr bwMode="auto">
          <a:xfrm>
            <a:off x="2898775" y="4056063"/>
            <a:ext cx="715963" cy="400050"/>
          </a:xfrm>
          <a:prstGeom prst="rect">
            <a:avLst/>
          </a:prstGeom>
          <a:noFill/>
          <a:ln w="25400">
            <a:noFill/>
            <a:miter lim="800000"/>
            <a:headEnd/>
            <a:tailEnd/>
          </a:ln>
        </p:spPr>
        <p:txBody>
          <a:bodyPr>
            <a:spAutoFit/>
          </a:bodyPr>
          <a:lstStyle/>
          <a:p>
            <a:pPr algn="ctr"/>
            <a:r>
              <a:rPr lang="en-CA" sz="2000" b="1">
                <a:solidFill>
                  <a:schemeClr val="bg1"/>
                </a:solidFill>
                <a:latin typeface="Bebas Neue"/>
              </a:rPr>
              <a:t>56</a:t>
            </a:r>
            <a:endParaRPr lang="en-CA" sz="1100" b="1">
              <a:solidFill>
                <a:schemeClr val="bg1"/>
              </a:solidFill>
              <a:latin typeface="Bebas Neue"/>
            </a:endParaRPr>
          </a:p>
        </p:txBody>
      </p:sp>
      <p:sp>
        <p:nvSpPr>
          <p:cNvPr id="46090" name="TextBox 80"/>
          <p:cNvSpPr txBox="1">
            <a:spLocks noChangeArrowheads="1"/>
          </p:cNvSpPr>
          <p:nvPr/>
        </p:nvSpPr>
        <p:spPr bwMode="auto">
          <a:xfrm>
            <a:off x="2898775" y="5400675"/>
            <a:ext cx="663575" cy="182563"/>
          </a:xfrm>
          <a:prstGeom prst="rect">
            <a:avLst/>
          </a:prstGeom>
          <a:noFill/>
          <a:ln w="9525">
            <a:noFill/>
            <a:miter lim="800000"/>
            <a:headEnd/>
            <a:tailEnd/>
          </a:ln>
        </p:spPr>
        <p:txBody>
          <a:bodyPr/>
          <a:lstStyle/>
          <a:p>
            <a:pPr>
              <a:lnSpc>
                <a:spcPct val="90000"/>
              </a:lnSpc>
              <a:spcBef>
                <a:spcPts val="1000"/>
              </a:spcBef>
              <a:buFont typeface="Arial" charset="0"/>
              <a:buNone/>
            </a:pPr>
            <a:r>
              <a:rPr lang="en-CA" sz="1600" b="1">
                <a:solidFill>
                  <a:schemeClr val="tx2"/>
                </a:solidFill>
                <a:latin typeface="Bebas Neue"/>
              </a:rPr>
              <a:t>2015</a:t>
            </a:r>
            <a:endParaRPr lang="en-CA" sz="1100" b="1">
              <a:solidFill>
                <a:schemeClr val="tx2"/>
              </a:solidFill>
              <a:latin typeface="Bebas Neue"/>
            </a:endParaRPr>
          </a:p>
        </p:txBody>
      </p:sp>
      <p:sp>
        <p:nvSpPr>
          <p:cNvPr id="46091" name="TextBox 84"/>
          <p:cNvSpPr txBox="1">
            <a:spLocks noChangeArrowheads="1"/>
          </p:cNvSpPr>
          <p:nvPr/>
        </p:nvSpPr>
        <p:spPr bwMode="auto">
          <a:xfrm>
            <a:off x="1066800" y="5629275"/>
            <a:ext cx="3200400" cy="485775"/>
          </a:xfrm>
          <a:prstGeom prst="rect">
            <a:avLst/>
          </a:prstGeom>
          <a:noFill/>
          <a:ln w="9525">
            <a:noFill/>
            <a:miter lim="800000"/>
            <a:headEnd/>
            <a:tailEnd/>
          </a:ln>
        </p:spPr>
        <p:txBody>
          <a:bodyPr/>
          <a:lstStyle/>
          <a:p>
            <a:pPr algn="ctr">
              <a:lnSpc>
                <a:spcPct val="90000"/>
              </a:lnSpc>
              <a:spcBef>
                <a:spcPts val="1000"/>
              </a:spcBef>
              <a:buFont typeface="Arial" charset="0"/>
              <a:buNone/>
            </a:pPr>
            <a:r>
              <a:rPr lang="en-CA" b="1">
                <a:solidFill>
                  <a:srgbClr val="2C8F92"/>
                </a:solidFill>
                <a:latin typeface="Bebas Neue"/>
              </a:rPr>
              <a:t>Accredited </a:t>
            </a:r>
          </a:p>
          <a:p>
            <a:pPr algn="ctr">
              <a:lnSpc>
                <a:spcPct val="90000"/>
              </a:lnSpc>
              <a:spcBef>
                <a:spcPts val="1000"/>
              </a:spcBef>
              <a:buFont typeface="Arial" charset="0"/>
              <a:buNone/>
            </a:pPr>
            <a:r>
              <a:rPr lang="en-CA" b="1">
                <a:solidFill>
                  <a:srgbClr val="2C8F92"/>
                </a:solidFill>
                <a:latin typeface="Bebas Neue"/>
              </a:rPr>
              <a:t>Organizations</a:t>
            </a:r>
          </a:p>
        </p:txBody>
      </p:sp>
      <p:sp>
        <p:nvSpPr>
          <p:cNvPr id="115" name="Прямоугольник 2"/>
          <p:cNvSpPr/>
          <p:nvPr/>
        </p:nvSpPr>
        <p:spPr>
          <a:xfrm>
            <a:off x="5080000" y="3771900"/>
            <a:ext cx="2946400" cy="2552700"/>
          </a:xfrm>
          <a:prstGeom prst="roundRect">
            <a:avLst>
              <a:gd name="adj" fmla="val 1573"/>
            </a:avLst>
          </a:prstGeom>
          <a:solidFill>
            <a:srgbClr val="FFFFFF"/>
          </a:solidFill>
          <a:ln w="12700" cap="flat" cmpd="sng" algn="ctr">
            <a:noFill/>
            <a:prstDash val="solid"/>
            <a:miter lim="800000"/>
          </a:ln>
          <a:effectLst>
            <a:outerShdw blurRad="127000" dist="38100" dir="5400000" algn="t" rotWithShape="0">
              <a:prstClr val="black">
                <a:alpha val="67000"/>
              </a:prstClr>
            </a:outerShdw>
          </a:effectLst>
        </p:spPr>
        <p:txBody>
          <a:bodyPr anchor="ctr"/>
          <a:lstStyle/>
          <a:p>
            <a:pPr algn="ctr" defTabSz="1371600" fontAlgn="auto">
              <a:spcBef>
                <a:spcPts val="0"/>
              </a:spcBef>
              <a:spcAft>
                <a:spcPts val="0"/>
              </a:spcAft>
              <a:defRPr/>
            </a:pPr>
            <a:endParaRPr lang="uk-UA" sz="1100" kern="0">
              <a:solidFill>
                <a:srgbClr val="F2F2F2"/>
              </a:solidFill>
              <a:latin typeface="Calibri"/>
              <a:cs typeface="+mn-cs"/>
            </a:endParaRPr>
          </a:p>
        </p:txBody>
      </p:sp>
      <p:sp>
        <p:nvSpPr>
          <p:cNvPr id="46093" name="TextBox 115"/>
          <p:cNvSpPr txBox="1">
            <a:spLocks noChangeArrowheads="1"/>
          </p:cNvSpPr>
          <p:nvPr/>
        </p:nvSpPr>
        <p:spPr bwMode="auto">
          <a:xfrm>
            <a:off x="5659438" y="5387975"/>
            <a:ext cx="665162" cy="184150"/>
          </a:xfrm>
          <a:prstGeom prst="rect">
            <a:avLst/>
          </a:prstGeom>
          <a:noFill/>
          <a:ln w="9525">
            <a:noFill/>
            <a:miter lim="800000"/>
            <a:headEnd/>
            <a:tailEnd/>
          </a:ln>
        </p:spPr>
        <p:txBody>
          <a:bodyPr/>
          <a:lstStyle/>
          <a:p>
            <a:pPr>
              <a:lnSpc>
                <a:spcPct val="90000"/>
              </a:lnSpc>
              <a:spcBef>
                <a:spcPts val="1000"/>
              </a:spcBef>
              <a:buFont typeface="Arial" charset="0"/>
              <a:buNone/>
            </a:pPr>
            <a:r>
              <a:rPr lang="en-CA" sz="1600" b="1">
                <a:solidFill>
                  <a:schemeClr val="tx2"/>
                </a:solidFill>
                <a:latin typeface="Bebas Neue"/>
              </a:rPr>
              <a:t>2013</a:t>
            </a:r>
            <a:endParaRPr lang="en-CA" b="1">
              <a:solidFill>
                <a:schemeClr val="tx2"/>
              </a:solidFill>
              <a:latin typeface="Bebas Neue"/>
            </a:endParaRPr>
          </a:p>
        </p:txBody>
      </p:sp>
      <p:sp>
        <p:nvSpPr>
          <p:cNvPr id="117" name="Rectangle 116"/>
          <p:cNvSpPr/>
          <p:nvPr/>
        </p:nvSpPr>
        <p:spPr>
          <a:xfrm>
            <a:off x="5664200" y="4457700"/>
            <a:ext cx="715963" cy="914400"/>
          </a:xfrm>
          <a:prstGeom prst="rect">
            <a:avLst/>
          </a:prstGeom>
          <a:solidFill>
            <a:srgbClr val="55B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100" dirty="0"/>
          </a:p>
        </p:txBody>
      </p:sp>
      <p:sp>
        <p:nvSpPr>
          <p:cNvPr id="118" name="Rectangle 117"/>
          <p:cNvSpPr/>
          <p:nvPr/>
        </p:nvSpPr>
        <p:spPr>
          <a:xfrm>
            <a:off x="6800850" y="4014788"/>
            <a:ext cx="715963" cy="1371600"/>
          </a:xfrm>
          <a:prstGeom prst="rect">
            <a:avLst/>
          </a:prstGeom>
          <a:solidFill>
            <a:srgbClr val="55B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100" dirty="0"/>
          </a:p>
        </p:txBody>
      </p:sp>
      <p:sp>
        <p:nvSpPr>
          <p:cNvPr id="46096" name="TextBox 118"/>
          <p:cNvSpPr txBox="1">
            <a:spLocks noChangeArrowheads="1"/>
          </p:cNvSpPr>
          <p:nvPr/>
        </p:nvSpPr>
        <p:spPr bwMode="auto">
          <a:xfrm>
            <a:off x="5664200" y="4557713"/>
            <a:ext cx="715963" cy="369887"/>
          </a:xfrm>
          <a:prstGeom prst="rect">
            <a:avLst/>
          </a:prstGeom>
          <a:noFill/>
          <a:ln w="9525">
            <a:noFill/>
            <a:miter lim="800000"/>
            <a:headEnd/>
            <a:tailEnd/>
          </a:ln>
        </p:spPr>
        <p:txBody>
          <a:bodyPr>
            <a:spAutoFit/>
          </a:bodyPr>
          <a:lstStyle/>
          <a:p>
            <a:pPr algn="ctr"/>
            <a:r>
              <a:rPr lang="en-CA" b="1">
                <a:solidFill>
                  <a:schemeClr val="bg1"/>
                </a:solidFill>
                <a:latin typeface="Bebas Neue"/>
              </a:rPr>
              <a:t>$1.0</a:t>
            </a:r>
          </a:p>
        </p:txBody>
      </p:sp>
      <p:sp>
        <p:nvSpPr>
          <p:cNvPr id="46097" name="TextBox 119"/>
          <p:cNvSpPr txBox="1">
            <a:spLocks noChangeArrowheads="1"/>
          </p:cNvSpPr>
          <p:nvPr/>
        </p:nvSpPr>
        <p:spPr bwMode="auto">
          <a:xfrm>
            <a:off x="6800850" y="4056063"/>
            <a:ext cx="715963" cy="369887"/>
          </a:xfrm>
          <a:prstGeom prst="rect">
            <a:avLst/>
          </a:prstGeom>
          <a:noFill/>
          <a:ln w="25400">
            <a:noFill/>
            <a:miter lim="800000"/>
            <a:headEnd/>
            <a:tailEnd/>
          </a:ln>
        </p:spPr>
        <p:txBody>
          <a:bodyPr>
            <a:spAutoFit/>
          </a:bodyPr>
          <a:lstStyle/>
          <a:p>
            <a:pPr algn="ctr"/>
            <a:r>
              <a:rPr lang="en-CA" b="1">
                <a:solidFill>
                  <a:schemeClr val="bg1"/>
                </a:solidFill>
                <a:latin typeface="Bebas Neue"/>
              </a:rPr>
              <a:t>$2.4</a:t>
            </a:r>
          </a:p>
        </p:txBody>
      </p:sp>
      <p:sp>
        <p:nvSpPr>
          <p:cNvPr id="46098" name="TextBox 120"/>
          <p:cNvSpPr txBox="1">
            <a:spLocks noChangeArrowheads="1"/>
          </p:cNvSpPr>
          <p:nvPr/>
        </p:nvSpPr>
        <p:spPr bwMode="auto">
          <a:xfrm>
            <a:off x="6800850" y="5400675"/>
            <a:ext cx="665163" cy="182563"/>
          </a:xfrm>
          <a:prstGeom prst="rect">
            <a:avLst/>
          </a:prstGeom>
          <a:noFill/>
          <a:ln w="9525">
            <a:noFill/>
            <a:miter lim="800000"/>
            <a:headEnd/>
            <a:tailEnd/>
          </a:ln>
        </p:spPr>
        <p:txBody>
          <a:bodyPr/>
          <a:lstStyle/>
          <a:p>
            <a:pPr>
              <a:lnSpc>
                <a:spcPct val="90000"/>
              </a:lnSpc>
              <a:spcBef>
                <a:spcPts val="1000"/>
              </a:spcBef>
              <a:buFont typeface="Arial" charset="0"/>
              <a:buNone/>
            </a:pPr>
            <a:r>
              <a:rPr lang="en-CA" sz="1600" b="1">
                <a:solidFill>
                  <a:schemeClr val="tx2"/>
                </a:solidFill>
                <a:latin typeface="Bebas Neue"/>
              </a:rPr>
              <a:t>2015</a:t>
            </a:r>
            <a:endParaRPr lang="en-CA" b="1">
              <a:solidFill>
                <a:schemeClr val="tx2"/>
              </a:solidFill>
              <a:latin typeface="Bebas Neue"/>
            </a:endParaRPr>
          </a:p>
        </p:txBody>
      </p:sp>
      <p:sp>
        <p:nvSpPr>
          <p:cNvPr id="46099" name="TextBox 121"/>
          <p:cNvSpPr txBox="1">
            <a:spLocks noChangeArrowheads="1"/>
          </p:cNvSpPr>
          <p:nvPr/>
        </p:nvSpPr>
        <p:spPr bwMode="auto">
          <a:xfrm>
            <a:off x="5265738" y="5629275"/>
            <a:ext cx="2641600" cy="695325"/>
          </a:xfrm>
          <a:prstGeom prst="rect">
            <a:avLst/>
          </a:prstGeom>
          <a:noFill/>
          <a:ln w="9525">
            <a:noFill/>
            <a:miter lim="800000"/>
            <a:headEnd/>
            <a:tailEnd/>
          </a:ln>
        </p:spPr>
        <p:txBody>
          <a:bodyPr/>
          <a:lstStyle/>
          <a:p>
            <a:pPr algn="ctr">
              <a:lnSpc>
                <a:spcPct val="90000"/>
              </a:lnSpc>
              <a:spcBef>
                <a:spcPts val="1000"/>
              </a:spcBef>
              <a:buFont typeface="Arial" charset="0"/>
              <a:buNone/>
            </a:pPr>
            <a:r>
              <a:rPr lang="en-CA" b="1">
                <a:solidFill>
                  <a:srgbClr val="2C8F92"/>
                </a:solidFill>
                <a:latin typeface="Bebas Neue"/>
              </a:rPr>
              <a:t>Grants Awarded</a:t>
            </a:r>
          </a:p>
          <a:p>
            <a:pPr algn="ctr">
              <a:lnSpc>
                <a:spcPct val="90000"/>
              </a:lnSpc>
              <a:spcBef>
                <a:spcPts val="1000"/>
              </a:spcBef>
              <a:buFont typeface="Arial" charset="0"/>
              <a:buNone/>
            </a:pPr>
            <a:r>
              <a:rPr lang="en-CA" sz="1400" b="1">
                <a:solidFill>
                  <a:srgbClr val="2C8F92"/>
                </a:solidFill>
                <a:latin typeface="Bebas Neue"/>
              </a:rPr>
              <a:t>(USD Millions)</a:t>
            </a:r>
          </a:p>
        </p:txBody>
      </p:sp>
      <p:cxnSp>
        <p:nvCxnSpPr>
          <p:cNvPr id="46100" name="Прямая соединительная линия 16"/>
          <p:cNvCxnSpPr>
            <a:cxnSpLocks noChangeShapeType="1"/>
          </p:cNvCxnSpPr>
          <p:nvPr/>
        </p:nvCxnSpPr>
        <p:spPr bwMode="auto">
          <a:xfrm flipV="1">
            <a:off x="2119313" y="3573463"/>
            <a:ext cx="1587" cy="769937"/>
          </a:xfrm>
          <a:prstGeom prst="line">
            <a:avLst/>
          </a:prstGeom>
          <a:noFill/>
          <a:ln w="25400" cap="sq" algn="ctr">
            <a:solidFill>
              <a:srgbClr val="003359"/>
            </a:solidFill>
            <a:miter lim="800000"/>
            <a:headEnd type="oval" w="med" len="med"/>
            <a:tailEnd type="oval" w="med" len="med"/>
          </a:ln>
        </p:spPr>
      </p:cxnSp>
      <p:cxnSp>
        <p:nvCxnSpPr>
          <p:cNvPr id="46101" name="Прямая соединительная линия 61"/>
          <p:cNvCxnSpPr>
            <a:cxnSpLocks noChangeShapeType="1"/>
          </p:cNvCxnSpPr>
          <p:nvPr/>
        </p:nvCxnSpPr>
        <p:spPr bwMode="auto">
          <a:xfrm flipV="1">
            <a:off x="3284538" y="3573463"/>
            <a:ext cx="0" cy="317500"/>
          </a:xfrm>
          <a:prstGeom prst="line">
            <a:avLst/>
          </a:prstGeom>
          <a:noFill/>
          <a:ln w="25400" cap="sq" algn="ctr">
            <a:solidFill>
              <a:srgbClr val="003359"/>
            </a:solidFill>
            <a:miter lim="800000"/>
            <a:headEnd type="oval" w="med" len="med"/>
            <a:tailEnd type="oval" w="med" len="med"/>
          </a:ln>
        </p:spPr>
      </p:cxnSp>
      <p:cxnSp>
        <p:nvCxnSpPr>
          <p:cNvPr id="46102" name="Прямая соединительная линия 79"/>
          <p:cNvCxnSpPr>
            <a:cxnSpLocks noChangeShapeType="1"/>
          </p:cNvCxnSpPr>
          <p:nvPr/>
        </p:nvCxnSpPr>
        <p:spPr bwMode="auto">
          <a:xfrm>
            <a:off x="2120900" y="3573463"/>
            <a:ext cx="1163638" cy="0"/>
          </a:xfrm>
          <a:prstGeom prst="line">
            <a:avLst/>
          </a:prstGeom>
          <a:noFill/>
          <a:ln w="25400" cap="sq" algn="ctr">
            <a:solidFill>
              <a:srgbClr val="003359"/>
            </a:solidFill>
            <a:miter lim="800000"/>
            <a:headEnd type="oval" w="med" len="med"/>
            <a:tailEnd type="oval" w="med" len="med"/>
          </a:ln>
        </p:spPr>
      </p:cxnSp>
      <p:cxnSp>
        <p:nvCxnSpPr>
          <p:cNvPr id="46103" name="Прямая соединительная линия 89"/>
          <p:cNvCxnSpPr>
            <a:cxnSpLocks noChangeShapeType="1"/>
          </p:cNvCxnSpPr>
          <p:nvPr/>
        </p:nvCxnSpPr>
        <p:spPr bwMode="auto">
          <a:xfrm flipH="1">
            <a:off x="2711450" y="3106738"/>
            <a:ext cx="0" cy="466725"/>
          </a:xfrm>
          <a:prstGeom prst="line">
            <a:avLst/>
          </a:prstGeom>
          <a:noFill/>
          <a:ln w="25400" algn="ctr">
            <a:solidFill>
              <a:srgbClr val="003359"/>
            </a:solidFill>
            <a:miter lim="800000"/>
            <a:headEnd type="oval" w="med" len="med"/>
            <a:tailEnd type="oval" w="med" len="med"/>
          </a:ln>
        </p:spPr>
      </p:cxnSp>
      <p:sp>
        <p:nvSpPr>
          <p:cNvPr id="133" name="Скругленный прямоугольник 67"/>
          <p:cNvSpPr/>
          <p:nvPr/>
        </p:nvSpPr>
        <p:spPr>
          <a:xfrm>
            <a:off x="1963738" y="2944813"/>
            <a:ext cx="1490662" cy="366712"/>
          </a:xfrm>
          <a:prstGeom prst="roundRect">
            <a:avLst/>
          </a:prstGeom>
          <a:solidFill>
            <a:srgbClr val="003359"/>
          </a:solidFill>
          <a:ln w="12700" cap="flat" cmpd="sng" algn="ctr">
            <a:noFill/>
            <a:prstDash val="solid"/>
            <a:miter lim="800000"/>
          </a:ln>
          <a:effectLst/>
        </p:spPr>
        <p:txBody>
          <a:bodyPr anchor="ctr"/>
          <a:lstStyle/>
          <a:p>
            <a:pPr algn="ctr" defTabSz="1371600" fontAlgn="auto">
              <a:spcBef>
                <a:spcPts val="0"/>
              </a:spcBef>
              <a:spcAft>
                <a:spcPts val="0"/>
              </a:spcAft>
              <a:defRPr/>
            </a:pPr>
            <a:endParaRPr lang="uk-UA" sz="1200" kern="0">
              <a:solidFill>
                <a:srgbClr val="F2F2F2"/>
              </a:solidFill>
              <a:latin typeface="Calibri"/>
              <a:cs typeface="+mn-cs"/>
            </a:endParaRPr>
          </a:p>
        </p:txBody>
      </p:sp>
      <p:sp>
        <p:nvSpPr>
          <p:cNvPr id="134" name="TextBox 133"/>
          <p:cNvSpPr txBox="1"/>
          <p:nvPr/>
        </p:nvSpPr>
        <p:spPr>
          <a:xfrm>
            <a:off x="2098675" y="2970213"/>
            <a:ext cx="1138238" cy="368300"/>
          </a:xfrm>
          <a:prstGeom prst="rect">
            <a:avLst/>
          </a:prstGeom>
          <a:noFill/>
        </p:spPr>
        <p:txBody>
          <a:bodyPr>
            <a:spAutoFit/>
          </a:bodyPr>
          <a:lstStyle/>
          <a:p>
            <a:pPr algn="ctr" defTabSz="1371600" fontAlgn="auto">
              <a:spcBef>
                <a:spcPts val="0"/>
              </a:spcBef>
              <a:spcAft>
                <a:spcPts val="0"/>
              </a:spcAft>
              <a:defRPr/>
            </a:pPr>
            <a:r>
              <a:rPr lang="en-US" b="1" kern="0" dirty="0">
                <a:solidFill>
                  <a:schemeClr val="bg1"/>
                </a:solidFill>
                <a:latin typeface="Bebas Neue"/>
                <a:cs typeface="+mn-cs"/>
              </a:rPr>
              <a:t>+127</a:t>
            </a:r>
            <a:r>
              <a:rPr lang="ru-RU" b="1" kern="0" dirty="0">
                <a:solidFill>
                  <a:schemeClr val="bg1"/>
                </a:solidFill>
                <a:latin typeface="+mn-lt"/>
                <a:cs typeface="+mn-cs"/>
              </a:rPr>
              <a:t>%</a:t>
            </a:r>
            <a:endParaRPr lang="uk-UA" b="1" kern="0" dirty="0">
              <a:solidFill>
                <a:schemeClr val="bg1"/>
              </a:solidFill>
              <a:latin typeface="+mn-lt"/>
              <a:cs typeface="+mn-cs"/>
            </a:endParaRPr>
          </a:p>
        </p:txBody>
      </p:sp>
      <p:cxnSp>
        <p:nvCxnSpPr>
          <p:cNvPr id="46106" name="Прямая соединительная линия 16"/>
          <p:cNvCxnSpPr>
            <a:cxnSpLocks noChangeShapeType="1"/>
          </p:cNvCxnSpPr>
          <p:nvPr/>
        </p:nvCxnSpPr>
        <p:spPr bwMode="auto">
          <a:xfrm flipV="1">
            <a:off x="5946775" y="3543300"/>
            <a:ext cx="3175" cy="800100"/>
          </a:xfrm>
          <a:prstGeom prst="line">
            <a:avLst/>
          </a:prstGeom>
          <a:noFill/>
          <a:ln w="25400" cap="sq" algn="ctr">
            <a:solidFill>
              <a:srgbClr val="003359"/>
            </a:solidFill>
            <a:miter lim="800000"/>
            <a:headEnd type="oval" w="med" len="med"/>
            <a:tailEnd type="oval" w="med" len="med"/>
          </a:ln>
        </p:spPr>
      </p:cxnSp>
      <p:cxnSp>
        <p:nvCxnSpPr>
          <p:cNvPr id="46107" name="Прямая соединительная линия 61"/>
          <p:cNvCxnSpPr>
            <a:cxnSpLocks noChangeShapeType="1"/>
          </p:cNvCxnSpPr>
          <p:nvPr/>
        </p:nvCxnSpPr>
        <p:spPr bwMode="auto">
          <a:xfrm flipV="1">
            <a:off x="7112000" y="3543300"/>
            <a:ext cx="0" cy="347663"/>
          </a:xfrm>
          <a:prstGeom prst="line">
            <a:avLst/>
          </a:prstGeom>
          <a:noFill/>
          <a:ln w="25400" cap="sq" algn="ctr">
            <a:solidFill>
              <a:srgbClr val="003359"/>
            </a:solidFill>
            <a:miter lim="800000"/>
            <a:headEnd type="oval" w="med" len="med"/>
            <a:tailEnd type="oval" w="med" len="med"/>
          </a:ln>
        </p:spPr>
      </p:cxnSp>
      <p:cxnSp>
        <p:nvCxnSpPr>
          <p:cNvPr id="46108" name="Прямая соединительная линия 79"/>
          <p:cNvCxnSpPr>
            <a:cxnSpLocks noChangeShapeType="1"/>
          </p:cNvCxnSpPr>
          <p:nvPr/>
        </p:nvCxnSpPr>
        <p:spPr bwMode="auto">
          <a:xfrm>
            <a:off x="5948363" y="3543300"/>
            <a:ext cx="1163637" cy="0"/>
          </a:xfrm>
          <a:prstGeom prst="line">
            <a:avLst/>
          </a:prstGeom>
          <a:noFill/>
          <a:ln w="25400" cap="sq" algn="ctr">
            <a:solidFill>
              <a:srgbClr val="003359"/>
            </a:solidFill>
            <a:miter lim="800000"/>
            <a:headEnd type="oval" w="med" len="med"/>
            <a:tailEnd type="oval" w="med" len="med"/>
          </a:ln>
        </p:spPr>
      </p:cxnSp>
      <p:cxnSp>
        <p:nvCxnSpPr>
          <p:cNvPr id="46109" name="Прямая соединительная линия 89"/>
          <p:cNvCxnSpPr>
            <a:cxnSpLocks noChangeShapeType="1"/>
          </p:cNvCxnSpPr>
          <p:nvPr/>
        </p:nvCxnSpPr>
        <p:spPr bwMode="auto">
          <a:xfrm flipH="1">
            <a:off x="6538913" y="3076575"/>
            <a:ext cx="0" cy="466725"/>
          </a:xfrm>
          <a:prstGeom prst="line">
            <a:avLst/>
          </a:prstGeom>
          <a:noFill/>
          <a:ln w="25400" algn="ctr">
            <a:solidFill>
              <a:srgbClr val="003359"/>
            </a:solidFill>
            <a:miter lim="800000"/>
            <a:headEnd type="oval" w="med" len="med"/>
            <a:tailEnd type="oval" w="med" len="med"/>
          </a:ln>
        </p:spPr>
      </p:cxnSp>
      <p:sp>
        <p:nvSpPr>
          <p:cNvPr id="151" name="Скругленный прямоугольник 67"/>
          <p:cNvSpPr/>
          <p:nvPr/>
        </p:nvSpPr>
        <p:spPr>
          <a:xfrm>
            <a:off x="5791200" y="2916238"/>
            <a:ext cx="1490663" cy="366712"/>
          </a:xfrm>
          <a:prstGeom prst="roundRect">
            <a:avLst/>
          </a:prstGeom>
          <a:solidFill>
            <a:srgbClr val="003359"/>
          </a:solidFill>
          <a:ln w="12700" cap="flat" cmpd="sng" algn="ctr">
            <a:noFill/>
            <a:prstDash val="solid"/>
            <a:miter lim="800000"/>
          </a:ln>
          <a:effectLst/>
        </p:spPr>
        <p:txBody>
          <a:bodyPr anchor="ctr"/>
          <a:lstStyle/>
          <a:p>
            <a:pPr algn="ctr" defTabSz="1371600" fontAlgn="auto">
              <a:spcBef>
                <a:spcPts val="0"/>
              </a:spcBef>
              <a:spcAft>
                <a:spcPts val="0"/>
              </a:spcAft>
              <a:defRPr/>
            </a:pPr>
            <a:endParaRPr lang="uk-UA" sz="2000" kern="0">
              <a:solidFill>
                <a:srgbClr val="F2F2F2"/>
              </a:solidFill>
              <a:latin typeface="Calibri"/>
              <a:cs typeface="+mn-cs"/>
            </a:endParaRPr>
          </a:p>
        </p:txBody>
      </p:sp>
      <p:sp>
        <p:nvSpPr>
          <p:cNvPr id="152" name="TextBox 151"/>
          <p:cNvSpPr txBox="1"/>
          <p:nvPr/>
        </p:nvSpPr>
        <p:spPr>
          <a:xfrm>
            <a:off x="5926138" y="2944813"/>
            <a:ext cx="1138237" cy="369887"/>
          </a:xfrm>
          <a:prstGeom prst="rect">
            <a:avLst/>
          </a:prstGeom>
          <a:noFill/>
        </p:spPr>
        <p:txBody>
          <a:bodyPr>
            <a:spAutoFit/>
          </a:bodyPr>
          <a:lstStyle/>
          <a:p>
            <a:pPr algn="ctr" defTabSz="1371600" fontAlgn="auto">
              <a:spcBef>
                <a:spcPts val="0"/>
              </a:spcBef>
              <a:spcAft>
                <a:spcPts val="0"/>
              </a:spcAft>
              <a:defRPr/>
            </a:pPr>
            <a:r>
              <a:rPr lang="en-US" b="1" kern="0" dirty="0">
                <a:solidFill>
                  <a:schemeClr val="bg1"/>
                </a:solidFill>
                <a:latin typeface="Bebas Neue"/>
                <a:cs typeface="+mn-cs"/>
              </a:rPr>
              <a:t>+140</a:t>
            </a:r>
            <a:r>
              <a:rPr lang="ru-RU" b="1" kern="0" dirty="0">
                <a:solidFill>
                  <a:schemeClr val="bg1"/>
                </a:solidFill>
                <a:latin typeface="+mn-lt"/>
                <a:cs typeface="+mn-cs"/>
              </a:rPr>
              <a:t>%</a:t>
            </a:r>
            <a:endParaRPr lang="uk-UA" b="1" kern="0" dirty="0">
              <a:solidFill>
                <a:schemeClr val="bg1"/>
              </a:solidFill>
              <a:latin typeface="+mn-lt"/>
              <a:cs typeface="+mn-cs"/>
            </a:endParaRPr>
          </a:p>
        </p:txBody>
      </p:sp>
      <p:sp>
        <p:nvSpPr>
          <p:cNvPr id="46112" name="Text Placeholder 21"/>
          <p:cNvSpPr txBox="1">
            <a:spLocks/>
          </p:cNvSpPr>
          <p:nvPr/>
        </p:nvSpPr>
        <p:spPr bwMode="auto">
          <a:xfrm>
            <a:off x="76200" y="1981200"/>
            <a:ext cx="8991600" cy="762000"/>
          </a:xfrm>
          <a:prstGeom prst="rect">
            <a:avLst/>
          </a:prstGeom>
          <a:noFill/>
          <a:ln w="9525">
            <a:noFill/>
            <a:miter lim="800000"/>
            <a:headEnd/>
            <a:tailEnd/>
          </a:ln>
        </p:spPr>
        <p:txBody>
          <a:bodyPr/>
          <a:lstStyle/>
          <a:p>
            <a:pPr algn="ctr">
              <a:lnSpc>
                <a:spcPct val="150000"/>
              </a:lnSpc>
              <a:buFont typeface="Arial" charset="0"/>
              <a:buNone/>
            </a:pPr>
            <a:r>
              <a:rPr lang="en-CA" b="1">
                <a:solidFill>
                  <a:srgbClr val="003359"/>
                </a:solidFill>
                <a:latin typeface="Bebas Neue"/>
              </a:rPr>
              <a:t>Since TAA’s inception in 2012, </a:t>
            </a:r>
            <a:r>
              <a:rPr lang="en-CA" sz="2800" b="1">
                <a:solidFill>
                  <a:srgbClr val="003359"/>
                </a:solidFill>
                <a:latin typeface="Bebas Neue"/>
              </a:rPr>
              <a:t>$5,700,000 </a:t>
            </a:r>
            <a:r>
              <a:rPr lang="en-CA" b="1">
                <a:solidFill>
                  <a:srgbClr val="003359"/>
                </a:solidFill>
                <a:latin typeface="Bebas Neue"/>
              </a:rPr>
              <a:t>has been awarded to approved organizations.</a:t>
            </a:r>
            <a:endParaRPr lang="uk-UA" b="1" i="1">
              <a:solidFill>
                <a:srgbClr val="003359"/>
              </a:solidFill>
              <a:latin typeface="Calibri" pitchFamily="34" charset="0"/>
            </a:endParaRPr>
          </a:p>
        </p:txBody>
      </p:sp>
      <p:sp>
        <p:nvSpPr>
          <p:cNvPr id="38" name="Rectangle 37"/>
          <p:cNvSpPr/>
          <p:nvPr/>
        </p:nvSpPr>
        <p:spPr>
          <a:xfrm>
            <a:off x="0" y="6515100"/>
            <a:ext cx="9144000" cy="342900"/>
          </a:xfrm>
          <a:prstGeom prst="rect">
            <a:avLst/>
          </a:prstGeom>
          <a:solidFill>
            <a:srgbClr val="D8D8D8"/>
          </a:solidFill>
          <a:ln w="9525" cap="flat" cmpd="sng" algn="ctr">
            <a:noFill/>
            <a:prstDash val="solid"/>
          </a:ln>
          <a:effectLst/>
        </p:spPr>
        <p:txBody>
          <a:bodyPr anchor="ctr"/>
          <a:lstStyle/>
          <a:p>
            <a:pPr algn="ctr" defTabSz="457200" fontAlgn="auto">
              <a:spcBef>
                <a:spcPts val="0"/>
              </a:spcBef>
              <a:spcAft>
                <a:spcPts val="0"/>
              </a:spcAft>
              <a:defRPr/>
            </a:pPr>
            <a:endParaRPr lang="en-US" kern="0" dirty="0">
              <a:solidFill>
                <a:srgbClr val="626262"/>
              </a:solidFill>
              <a:latin typeface="Lato Light"/>
              <a:cs typeface="+mn-cs"/>
            </a:endParaRPr>
          </a:p>
        </p:txBody>
      </p:sp>
      <p:sp>
        <p:nvSpPr>
          <p:cNvPr id="39" name="Rectangle 38"/>
          <p:cNvSpPr/>
          <p:nvPr/>
        </p:nvSpPr>
        <p:spPr>
          <a:xfrm>
            <a:off x="5524500" y="6572250"/>
            <a:ext cx="3619500" cy="241300"/>
          </a:xfrm>
          <a:prstGeom prst="rect">
            <a:avLst/>
          </a:prstGeom>
          <a:noFill/>
          <a:ln w="9525" cap="flat" cmpd="sng" algn="ctr">
            <a:noFill/>
            <a:prstDash val="solid"/>
          </a:ln>
          <a:effectLst/>
        </p:spPr>
        <p:txBody>
          <a:bodyPr anchor="ctr"/>
          <a:lstStyle/>
          <a:p>
            <a:pPr defTabSz="457200" fontAlgn="auto">
              <a:spcBef>
                <a:spcPts val="0"/>
              </a:spcBef>
              <a:spcAft>
                <a:spcPts val="0"/>
              </a:spcAft>
              <a:defRPr/>
            </a:pPr>
            <a:r>
              <a:rPr lang="en-US" sz="1200" kern="0" dirty="0">
                <a:solidFill>
                  <a:srgbClr val="626262"/>
                </a:solidFill>
                <a:latin typeface="Bebas Neue"/>
                <a:cs typeface="Gotham Book"/>
              </a:rPr>
              <a:t>thoroughbredaftercare.org</a:t>
            </a:r>
            <a:endParaRPr lang="en-US" sz="1200" kern="0" dirty="0">
              <a:solidFill>
                <a:srgbClr val="626262"/>
              </a:solidFill>
              <a:latin typeface="Bebas Neue"/>
              <a:cs typeface="Gotham Book"/>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2"/>
          <p:cNvSpPr txBox="1">
            <a:spLocks noChangeArrowheads="1"/>
          </p:cNvSpPr>
          <p:nvPr/>
        </p:nvSpPr>
        <p:spPr bwMode="auto">
          <a:xfrm>
            <a:off x="768350" y="2039938"/>
            <a:ext cx="7907338" cy="5292725"/>
          </a:xfrm>
          <a:prstGeom prst="rect">
            <a:avLst/>
          </a:prstGeom>
          <a:noFill/>
          <a:ln w="9525">
            <a:noFill/>
            <a:miter lim="800000"/>
            <a:headEnd/>
            <a:tailEnd/>
          </a:ln>
        </p:spPr>
        <p:txBody>
          <a:bodyPr>
            <a:spAutoFit/>
          </a:bodyPr>
          <a:lstStyle/>
          <a:p>
            <a:pPr algn="ctr"/>
            <a:r>
              <a:rPr lang="en-CA" sz="2600" b="1">
                <a:latin typeface="Bebas Neue"/>
              </a:rPr>
              <a:t>Thoroughbred Aftercare Alliance</a:t>
            </a:r>
          </a:p>
          <a:p>
            <a:pPr algn="ctr"/>
            <a:r>
              <a:rPr lang="en-CA" sz="2600">
                <a:latin typeface="Bebas Neue"/>
              </a:rPr>
              <a:t>c/o The Jockey Club</a:t>
            </a:r>
          </a:p>
          <a:p>
            <a:pPr algn="ctr"/>
            <a:r>
              <a:rPr lang="en-CA" sz="2600">
                <a:latin typeface="Bebas Neue"/>
              </a:rPr>
              <a:t>821 Corporate Drive</a:t>
            </a:r>
          </a:p>
          <a:p>
            <a:pPr algn="ctr"/>
            <a:r>
              <a:rPr lang="en-CA" sz="2600">
                <a:latin typeface="Bebas Neue"/>
              </a:rPr>
              <a:t>Lexington, Kentucky  40503</a:t>
            </a:r>
          </a:p>
          <a:p>
            <a:pPr algn="ctr"/>
            <a:r>
              <a:rPr lang="en-CA" sz="2600">
                <a:latin typeface="Bebas Neue"/>
              </a:rPr>
              <a:t>U.S.A</a:t>
            </a:r>
          </a:p>
          <a:p>
            <a:endParaRPr lang="en-CA" sz="2600">
              <a:latin typeface="Bebas Neue"/>
            </a:endParaRPr>
          </a:p>
          <a:p>
            <a:pPr algn="ctr"/>
            <a:r>
              <a:rPr lang="en-CA" sz="2600" b="1">
                <a:latin typeface="Bebas Neue"/>
              </a:rPr>
              <a:t>Tel: </a:t>
            </a:r>
            <a:r>
              <a:rPr lang="en-CA" sz="2600">
                <a:latin typeface="Bebas Neue"/>
              </a:rPr>
              <a:t>859-224-2756</a:t>
            </a:r>
          </a:p>
          <a:p>
            <a:pPr algn="ctr"/>
            <a:r>
              <a:rPr lang="en-CA" sz="2600" b="1">
                <a:latin typeface="Bebas Neue"/>
              </a:rPr>
              <a:t>Fax: </a:t>
            </a:r>
            <a:r>
              <a:rPr lang="en-CA" sz="2600">
                <a:latin typeface="Bebas Neue"/>
              </a:rPr>
              <a:t>859-296-3045</a:t>
            </a:r>
          </a:p>
          <a:p>
            <a:pPr algn="ctr"/>
            <a:endParaRPr lang="en-CA" sz="2600">
              <a:latin typeface="Bebas Neue"/>
            </a:endParaRPr>
          </a:p>
          <a:p>
            <a:pPr algn="ctr"/>
            <a:r>
              <a:rPr lang="en-CA" sz="2600">
                <a:latin typeface="Bebas Neue"/>
              </a:rPr>
              <a:t>info@thoroughbredaftercare.org</a:t>
            </a:r>
          </a:p>
          <a:p>
            <a:pPr algn="ctr"/>
            <a:r>
              <a:rPr lang="en-CA" sz="2600">
                <a:latin typeface="Bebas Neue"/>
              </a:rPr>
              <a:t>www.thoroughbredaftercare.org</a:t>
            </a:r>
          </a:p>
          <a:p>
            <a:endParaRPr lang="en-CA" sz="2600">
              <a:latin typeface="Bebas Neue"/>
            </a:endParaRPr>
          </a:p>
          <a:p>
            <a:endParaRPr lang="en-CA" sz="2600">
              <a:latin typeface="Calibri" pitchFamily="34" charset="0"/>
            </a:endParaRPr>
          </a:p>
        </p:txBody>
      </p:sp>
      <p:sp>
        <p:nvSpPr>
          <p:cNvPr id="44" name="Text Placeholder 6"/>
          <p:cNvSpPr txBox="1">
            <a:spLocks/>
          </p:cNvSpPr>
          <p:nvPr/>
        </p:nvSpPr>
        <p:spPr>
          <a:xfrm>
            <a:off x="750888" y="0"/>
            <a:ext cx="3221037" cy="388938"/>
          </a:xfrm>
          <a:prstGeom prst="rect">
            <a:avLst/>
          </a:prstGeom>
          <a:solidFill>
            <a:srgbClr val="ABE0DD"/>
          </a:solidFill>
        </p:spPr>
        <p:txBody>
          <a:bodyPr wrap="none" tIns="73152" bIns="73152" anchor="b"/>
          <a:lstStyle>
            <a:defPPr>
              <a:defRPr lang="en-US"/>
            </a:defPPr>
            <a:lvl1pPr marR="0" lvl="0" indent="0" defTabSz="457200" eaLnBrk="0" fontAlgn="base" hangingPunct="0">
              <a:lnSpc>
                <a:spcPct val="89000"/>
              </a:lnSpc>
              <a:spcBef>
                <a:spcPts val="1100"/>
              </a:spcBef>
              <a:spcAft>
                <a:spcPct val="0"/>
              </a:spcAft>
              <a:buClr>
                <a:srgbClr val="8DCACD"/>
              </a:buClr>
              <a:buSzTx/>
              <a:buFont typeface="Arial" pitchFamily="34" charset="0"/>
              <a:buNone/>
              <a:tabLst/>
              <a:defRPr kumimoji="0" sz="1400" b="1" i="0" u="none" strike="noStrike" cap="none" spc="-20" normalizeH="0" baseline="0">
                <a:ln>
                  <a:noFill/>
                </a:ln>
                <a:solidFill>
                  <a:srgbClr val="FFFFFF"/>
                </a:solidFill>
                <a:effectLst/>
                <a:uLnTx/>
                <a:uFillTx/>
                <a:latin typeface="Bebas Neue"/>
                <a:ea typeface="MS PGothic" pitchFamily="34" charset="-128"/>
                <a:cs typeface="Gotham Light"/>
              </a:defRPr>
            </a:lvl1pPr>
            <a:lvl2pPr marL="346075" indent="-173038" defTabSz="457200" eaLnBrk="0" fontAlgn="base" hangingPunct="0">
              <a:lnSpc>
                <a:spcPct val="89000"/>
              </a:lnSpc>
              <a:spcBef>
                <a:spcPts val="1100"/>
              </a:spcBef>
              <a:spcAft>
                <a:spcPct val="0"/>
              </a:spcAft>
              <a:buClr>
                <a:schemeClr val="accent1"/>
              </a:buClr>
              <a:buFont typeface="Arial" pitchFamily="34" charset="0"/>
              <a:buChar char="–"/>
              <a:defRPr spc="-20">
                <a:solidFill>
                  <a:schemeClr val="bg1"/>
                </a:solidFill>
                <a:latin typeface="Lato Light" panose="020F0302020204030203" pitchFamily="34" charset="0"/>
                <a:ea typeface="MS PGothic" pitchFamily="34" charset="-128"/>
                <a:cs typeface="Gotham Light"/>
              </a:defRPr>
            </a:lvl2pPr>
            <a:lvl3pPr marL="517525" indent="-171450" defTabSz="457200" eaLnBrk="0" fontAlgn="base" hangingPunct="0">
              <a:lnSpc>
                <a:spcPct val="89000"/>
              </a:lnSpc>
              <a:spcBef>
                <a:spcPts val="1100"/>
              </a:spcBef>
              <a:spcAft>
                <a:spcPct val="0"/>
              </a:spcAft>
              <a:buClr>
                <a:schemeClr val="accent1"/>
              </a:buClr>
              <a:buFont typeface="Arial" pitchFamily="34" charset="0"/>
              <a:buChar char="•"/>
              <a:defRPr sz="1600" spc="-20">
                <a:solidFill>
                  <a:schemeClr val="bg1"/>
                </a:solidFill>
                <a:latin typeface="Lato Light" panose="020F0302020204030203" pitchFamily="34" charset="0"/>
                <a:ea typeface="MS PGothic" pitchFamily="34" charset="-128"/>
                <a:cs typeface="Gotham Light"/>
              </a:defRPr>
            </a:lvl3pPr>
            <a:lvl4pPr marL="690563" indent="-173038"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4pPr>
            <a:lvl5pPr marL="854075" indent="-163513"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defRPr/>
            </a:pPr>
            <a:r>
              <a:rPr lang="en-US" sz="2000" dirty="0"/>
              <a:t>Contact Information</a:t>
            </a:r>
          </a:p>
        </p:txBody>
      </p:sp>
      <p:cxnSp>
        <p:nvCxnSpPr>
          <p:cNvPr id="45" name="Straight Connector 44"/>
          <p:cNvCxnSpPr/>
          <p:nvPr/>
        </p:nvCxnSpPr>
        <p:spPr>
          <a:xfrm flipH="1">
            <a:off x="755650" y="457200"/>
            <a:ext cx="3216275" cy="0"/>
          </a:xfrm>
          <a:prstGeom prst="line">
            <a:avLst/>
          </a:prstGeom>
          <a:ln w="9525">
            <a:solidFill>
              <a:srgbClr val="A0DFCD"/>
            </a:solidFill>
          </a:ln>
        </p:spPr>
        <p:style>
          <a:lnRef idx="1">
            <a:schemeClr val="accent1"/>
          </a:lnRef>
          <a:fillRef idx="0">
            <a:schemeClr val="accent1"/>
          </a:fillRef>
          <a:effectRef idx="0">
            <a:schemeClr val="accent1"/>
          </a:effectRef>
          <a:fontRef idx="minor">
            <a:schemeClr val="tx1"/>
          </a:fontRef>
        </p:style>
      </p:cxnSp>
      <p:pic>
        <p:nvPicPr>
          <p:cNvPr id="48132" name="Picture 1"/>
          <p:cNvPicPr>
            <a:picLocks noChangeAspect="1"/>
          </p:cNvPicPr>
          <p:nvPr/>
        </p:nvPicPr>
        <p:blipFill>
          <a:blip r:embed="rId3"/>
          <a:srcRect/>
          <a:stretch>
            <a:fillRect/>
          </a:stretch>
        </p:blipFill>
        <p:spPr bwMode="auto">
          <a:xfrm>
            <a:off x="2447925" y="588963"/>
            <a:ext cx="4548188" cy="124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ctrTitle"/>
          </p:nvPr>
        </p:nvSpPr>
        <p:spPr>
          <a:xfrm>
            <a:off x="762000" y="152400"/>
            <a:ext cx="7772400" cy="1470025"/>
          </a:xfrm>
        </p:spPr>
        <p:txBody>
          <a:bodyPr/>
          <a:lstStyle/>
          <a:p>
            <a:r>
              <a:rPr lang="en-US" smtClean="0"/>
              <a:t>Creating Demand for Thoroughbreds</a:t>
            </a:r>
          </a:p>
        </p:txBody>
      </p:sp>
      <p:sp>
        <p:nvSpPr>
          <p:cNvPr id="3" name="Subtitle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en-US" dirty="0"/>
          </a:p>
        </p:txBody>
      </p:sp>
      <p:pic>
        <p:nvPicPr>
          <p:cNvPr id="51203" name="Picture 5"/>
          <p:cNvPicPr>
            <a:picLocks noChangeAspect="1"/>
          </p:cNvPicPr>
          <p:nvPr/>
        </p:nvPicPr>
        <p:blipFill>
          <a:blip r:embed="rId2"/>
          <a:srcRect/>
          <a:stretch>
            <a:fillRect/>
          </a:stretch>
        </p:blipFill>
        <p:spPr bwMode="auto">
          <a:xfrm>
            <a:off x="152400" y="1524000"/>
            <a:ext cx="4743450" cy="3794125"/>
          </a:xfrm>
          <a:prstGeom prst="rect">
            <a:avLst/>
          </a:prstGeom>
          <a:noFill/>
          <a:ln w="9525">
            <a:noFill/>
            <a:miter lim="800000"/>
            <a:headEnd/>
            <a:tailEnd/>
          </a:ln>
        </p:spPr>
      </p:pic>
      <p:pic>
        <p:nvPicPr>
          <p:cNvPr id="51204" name="Picture 6"/>
          <p:cNvPicPr>
            <a:picLocks noChangeAspect="1"/>
          </p:cNvPicPr>
          <p:nvPr/>
        </p:nvPicPr>
        <p:blipFill>
          <a:blip r:embed="rId3"/>
          <a:srcRect/>
          <a:stretch>
            <a:fillRect/>
          </a:stretch>
        </p:blipFill>
        <p:spPr bwMode="auto">
          <a:xfrm>
            <a:off x="5762625" y="2133600"/>
            <a:ext cx="3270250" cy="44751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ctrTitle"/>
          </p:nvPr>
        </p:nvSpPr>
        <p:spPr>
          <a:xfrm>
            <a:off x="762000" y="0"/>
            <a:ext cx="7772400" cy="1470025"/>
          </a:xfrm>
        </p:spPr>
        <p:txBody>
          <a:bodyPr/>
          <a:lstStyle/>
          <a:p>
            <a:r>
              <a:rPr lang="en-US" smtClean="0"/>
              <a:t>Creating Demand for Thoroughbreds</a:t>
            </a:r>
          </a:p>
        </p:txBody>
      </p:sp>
      <p:sp>
        <p:nvSpPr>
          <p:cNvPr id="3" name="Subtitle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en-US" dirty="0"/>
          </a:p>
        </p:txBody>
      </p:sp>
      <p:pic>
        <p:nvPicPr>
          <p:cNvPr id="52227" name="Picture 4"/>
          <p:cNvPicPr>
            <a:picLocks noChangeAspect="1"/>
          </p:cNvPicPr>
          <p:nvPr/>
        </p:nvPicPr>
        <p:blipFill>
          <a:blip r:embed="rId2"/>
          <a:srcRect/>
          <a:stretch>
            <a:fillRect/>
          </a:stretch>
        </p:blipFill>
        <p:spPr bwMode="auto">
          <a:xfrm>
            <a:off x="-3175" y="2511425"/>
            <a:ext cx="9144000" cy="4383088"/>
          </a:xfrm>
          <a:prstGeom prst="rect">
            <a:avLst/>
          </a:prstGeom>
          <a:noFill/>
          <a:ln w="9525">
            <a:noFill/>
            <a:miter lim="800000"/>
            <a:headEnd/>
            <a:tailEnd/>
          </a:ln>
        </p:spPr>
      </p:pic>
      <p:sp>
        <p:nvSpPr>
          <p:cNvPr id="52229" name="Text Box 5"/>
          <p:cNvSpPr txBox="1">
            <a:spLocks noChangeArrowheads="1"/>
          </p:cNvSpPr>
          <p:nvPr/>
        </p:nvSpPr>
        <p:spPr bwMode="auto">
          <a:xfrm>
            <a:off x="4419600" y="1676400"/>
            <a:ext cx="4724400" cy="1114425"/>
          </a:xfrm>
          <a:prstGeom prst="rect">
            <a:avLst/>
          </a:prstGeom>
          <a:solidFill>
            <a:srgbClr val="000000"/>
          </a:solidFill>
          <a:ln w="9525">
            <a:noFill/>
            <a:miter lim="800000"/>
            <a:headEnd/>
            <a:tailEnd/>
          </a:ln>
          <a:effectLst/>
        </p:spPr>
        <p:txBody>
          <a:bodyPr>
            <a:spAutoFit/>
          </a:bodyPr>
          <a:lstStyle/>
          <a:p>
            <a:pPr>
              <a:spcBef>
                <a:spcPct val="50000"/>
              </a:spcBef>
            </a:pPr>
            <a:r>
              <a:rPr lang="en-US" sz="2800" b="1">
                <a:solidFill>
                  <a:srgbClr val="96DFCD"/>
                </a:solidFill>
                <a:latin typeface="Berlin Sans FB" pitchFamily="34" charset="0"/>
              </a:rPr>
              <a:t>McLovin</a:t>
            </a:r>
          </a:p>
          <a:p>
            <a:pPr>
              <a:spcBef>
                <a:spcPct val="50000"/>
              </a:spcBef>
            </a:pPr>
            <a:r>
              <a:rPr lang="en-US" sz="2600" b="1">
                <a:solidFill>
                  <a:srgbClr val="96DFCD"/>
                </a:solidFill>
                <a:latin typeface="Berlin Sans FB" pitchFamily="34" charset="0"/>
              </a:rPr>
              <a:t>19-5-1-0 Earnings - $75,638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Awards</a:t>
            </a:r>
          </a:p>
        </p:txBody>
      </p:sp>
      <p:sp>
        <p:nvSpPr>
          <p:cNvPr id="55298" name="Content Placeholder 2"/>
          <p:cNvSpPr>
            <a:spLocks noGrp="1"/>
          </p:cNvSpPr>
          <p:nvPr>
            <p:ph idx="1"/>
          </p:nvPr>
        </p:nvSpPr>
        <p:spPr>
          <a:xfrm>
            <a:off x="457200" y="1600200"/>
            <a:ext cx="8229600" cy="3200400"/>
          </a:xfrm>
        </p:spPr>
        <p:txBody>
          <a:bodyPr/>
          <a:lstStyle/>
          <a:p>
            <a:pPr marL="0" indent="0">
              <a:buFont typeface="Arial" charset="0"/>
              <a:buNone/>
            </a:pPr>
            <a:r>
              <a:rPr lang="en-US" sz="2800" smtClean="0"/>
              <a:t>T.I.P. recognizes and rewards the versatility of the Thoroughbred through:</a:t>
            </a:r>
          </a:p>
          <a:p>
            <a:pPr lvl="1"/>
            <a:r>
              <a:rPr lang="en-US" sz="2400" smtClean="0"/>
              <a:t>Sponsorship of </a:t>
            </a:r>
            <a:r>
              <a:rPr lang="en-US" sz="2400" b="1" smtClean="0"/>
              <a:t>Thoroughbred classes and high point awards </a:t>
            </a:r>
            <a:r>
              <a:rPr lang="en-US" sz="2400" smtClean="0"/>
              <a:t>at sanctioned horse shows; </a:t>
            </a:r>
          </a:p>
          <a:p>
            <a:pPr lvl="1"/>
            <a:r>
              <a:rPr lang="en-US" sz="2400" smtClean="0"/>
              <a:t>Two annual awards, the </a:t>
            </a:r>
            <a:r>
              <a:rPr lang="en-US" sz="2400" b="1" smtClean="0"/>
              <a:t>T.I.P. Thoroughbred of the Year Award</a:t>
            </a:r>
            <a:r>
              <a:rPr lang="en-US" sz="2400" smtClean="0"/>
              <a:t> and the </a:t>
            </a:r>
            <a:r>
              <a:rPr lang="en-US" sz="2400" b="1" smtClean="0"/>
              <a:t>T.I.P. Young Rider of the Year Award</a:t>
            </a:r>
            <a:r>
              <a:rPr lang="en-US" sz="2400" smtClean="0"/>
              <a:t>. </a:t>
            </a:r>
          </a:p>
          <a:p>
            <a:pPr lvl="1"/>
            <a:r>
              <a:rPr lang="en-US" sz="2400" smtClean="0"/>
              <a:t>Year end, self reported </a:t>
            </a:r>
            <a:r>
              <a:rPr lang="en-US" sz="2400" b="1" smtClean="0"/>
              <a:t>Performance Awards</a:t>
            </a:r>
          </a:p>
          <a:p>
            <a:pPr marL="0" indent="0">
              <a:buFont typeface="Arial" charset="0"/>
              <a:buNone/>
            </a:pPr>
            <a:endParaRPr lang="en-US" smtClean="0"/>
          </a:p>
        </p:txBody>
      </p:sp>
      <p:pic>
        <p:nvPicPr>
          <p:cNvPr id="55299" name="Picture 3"/>
          <p:cNvPicPr>
            <a:picLocks noChangeAspect="1"/>
          </p:cNvPicPr>
          <p:nvPr/>
        </p:nvPicPr>
        <p:blipFill>
          <a:blip r:embed="rId3"/>
          <a:srcRect/>
          <a:stretch>
            <a:fillRect/>
          </a:stretch>
        </p:blipFill>
        <p:spPr bwMode="auto">
          <a:xfrm>
            <a:off x="3054350" y="4773613"/>
            <a:ext cx="2743200" cy="19034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T.I.P. Events and Horse Shows</a:t>
            </a:r>
          </a:p>
        </p:txBody>
      </p:sp>
      <p:graphicFrame>
        <p:nvGraphicFramePr>
          <p:cNvPr id="8" name="Content Placeholder 7"/>
          <p:cNvGraphicFramePr>
            <a:graphicFrameLocks noGrp="1"/>
          </p:cNvGraphicFramePr>
          <p:nvPr>
            <p:ph idx="1"/>
          </p:nvPr>
        </p:nvGraphicFramePr>
        <p:xfrm>
          <a:off x="228600" y="1447800"/>
          <a:ext cx="8610600" cy="4178300"/>
        </p:xfrm>
        <a:graphic>
          <a:graphicData uri="http://schemas.openxmlformats.org/drawingml/2006/table">
            <a:tbl>
              <a:tblPr firstRow="1" firstCol="1" bandRow="1"/>
              <a:tblGrid>
                <a:gridCol w="3505199"/>
                <a:gridCol w="990600"/>
                <a:gridCol w="1066800"/>
                <a:gridCol w="914400"/>
                <a:gridCol w="990600"/>
                <a:gridCol w="1142999"/>
              </a:tblGrid>
              <a:tr h="809625">
                <a:tc>
                  <a:txBody>
                    <a:bodyPr/>
                    <a:lstStyle/>
                    <a:p>
                      <a:pPr marL="0" marR="0">
                        <a:lnSpc>
                          <a:spcPct val="115000"/>
                        </a:lnSpc>
                        <a:spcBef>
                          <a:spcPts val="0"/>
                        </a:spcBef>
                        <a:spcAft>
                          <a:spcPts val="0"/>
                        </a:spcAft>
                      </a:pPr>
                      <a:r>
                        <a:rPr lang="en-US" sz="2400" b="1" u="sng" dirty="0">
                          <a:solidFill>
                            <a:srgbClr val="FFC000"/>
                          </a:solidFill>
                          <a:effectLst/>
                          <a:latin typeface="Calibri"/>
                          <a:ea typeface="Calibri"/>
                          <a:cs typeface="Times New Roman"/>
                        </a:rPr>
                        <a:t>Horse Show Awards</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b="1" dirty="0">
                          <a:solidFill>
                            <a:srgbClr val="FFC000"/>
                          </a:solidFill>
                          <a:effectLst/>
                          <a:latin typeface="Calibri"/>
                          <a:ea typeface="Times New Roman"/>
                          <a:cs typeface="Times New Roman"/>
                        </a:rPr>
                        <a:t>2012</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b="1">
                          <a:solidFill>
                            <a:srgbClr val="FFC000"/>
                          </a:solidFill>
                          <a:effectLst/>
                          <a:latin typeface="Calibri"/>
                          <a:ea typeface="Times New Roman"/>
                          <a:cs typeface="Times New Roman"/>
                        </a:rPr>
                        <a:t>2013</a:t>
                      </a:r>
                      <a:endParaRPr lang="en-US" sz="240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b="1">
                          <a:solidFill>
                            <a:srgbClr val="FFC000"/>
                          </a:solidFill>
                          <a:effectLst/>
                          <a:latin typeface="Calibri"/>
                          <a:ea typeface="Times New Roman"/>
                          <a:cs typeface="Times New Roman"/>
                        </a:rPr>
                        <a:t>2014</a:t>
                      </a:r>
                      <a:endParaRPr lang="en-US" sz="240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b="1" dirty="0" smtClean="0">
                          <a:solidFill>
                            <a:srgbClr val="FFC000"/>
                          </a:solidFill>
                          <a:effectLst/>
                          <a:latin typeface="Calibri"/>
                          <a:ea typeface="Calibri"/>
                          <a:cs typeface="Times New Roman"/>
                        </a:rPr>
                        <a:t>2015</a:t>
                      </a:r>
                      <a:endParaRPr lang="en-US" sz="2400" b="1"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b="1" dirty="0" smtClean="0">
                          <a:solidFill>
                            <a:srgbClr val="FFC000"/>
                          </a:solidFill>
                          <a:effectLst/>
                          <a:latin typeface="Calibri"/>
                          <a:ea typeface="Calibri"/>
                          <a:cs typeface="Times New Roman"/>
                        </a:rPr>
                        <a:t>Total</a:t>
                      </a:r>
                      <a:endParaRPr lang="en-US" sz="2400" b="1"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09625">
                <a:tc>
                  <a:txBody>
                    <a:bodyPr/>
                    <a:lstStyle/>
                    <a:p>
                      <a:pPr marL="0" marR="0">
                        <a:lnSpc>
                          <a:spcPct val="115000"/>
                        </a:lnSpc>
                        <a:spcBef>
                          <a:spcPts val="0"/>
                        </a:spcBef>
                        <a:spcAft>
                          <a:spcPts val="0"/>
                        </a:spcAft>
                      </a:pPr>
                      <a:r>
                        <a:rPr lang="en-US" sz="2400" b="1" dirty="0">
                          <a:solidFill>
                            <a:srgbClr val="FFC000"/>
                          </a:solidFill>
                          <a:effectLst/>
                          <a:latin typeface="Calibri"/>
                          <a:ea typeface="Times New Roman"/>
                          <a:cs typeface="Times New Roman"/>
                        </a:rPr>
                        <a:t>Shows with T.I.P. Awards - Actual</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a:solidFill>
                            <a:srgbClr val="FFC000"/>
                          </a:solidFill>
                          <a:effectLst/>
                          <a:latin typeface="Calibri"/>
                          <a:ea typeface="Times New Roman"/>
                          <a:cs typeface="Times New Roman"/>
                        </a:rPr>
                        <a:t>157</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a:solidFill>
                            <a:srgbClr val="FFC000"/>
                          </a:solidFill>
                          <a:effectLst/>
                          <a:latin typeface="Calibri"/>
                          <a:ea typeface="Times New Roman"/>
                          <a:cs typeface="Times New Roman"/>
                        </a:rPr>
                        <a:t>410</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a:solidFill>
                            <a:srgbClr val="FFC000"/>
                          </a:solidFill>
                          <a:effectLst/>
                          <a:latin typeface="Calibri"/>
                          <a:ea typeface="Times New Roman"/>
                          <a:cs typeface="Times New Roman"/>
                        </a:rPr>
                        <a:t>435</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smtClean="0">
                          <a:solidFill>
                            <a:srgbClr val="FFC000"/>
                          </a:solidFill>
                          <a:effectLst/>
                          <a:latin typeface="Calibri"/>
                          <a:ea typeface="Calibri"/>
                          <a:cs typeface="Times New Roman"/>
                        </a:rPr>
                        <a:t>700</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smtClean="0">
                          <a:solidFill>
                            <a:srgbClr val="FFC000"/>
                          </a:solidFill>
                          <a:effectLst/>
                          <a:latin typeface="Calibri"/>
                          <a:ea typeface="Calibri"/>
                          <a:cs typeface="Times New Roman"/>
                        </a:rPr>
                        <a:t>1,702</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09625">
                <a:tc>
                  <a:txBody>
                    <a:bodyPr/>
                    <a:lstStyle/>
                    <a:p>
                      <a:pPr marL="0" marR="0">
                        <a:lnSpc>
                          <a:spcPct val="115000"/>
                        </a:lnSpc>
                        <a:spcBef>
                          <a:spcPts val="0"/>
                        </a:spcBef>
                        <a:spcAft>
                          <a:spcPts val="0"/>
                        </a:spcAft>
                      </a:pPr>
                      <a:r>
                        <a:rPr lang="en-US" sz="2400" b="1" dirty="0">
                          <a:solidFill>
                            <a:srgbClr val="FFC000"/>
                          </a:solidFill>
                          <a:effectLst/>
                          <a:latin typeface="Calibri"/>
                          <a:ea typeface="Times New Roman"/>
                          <a:cs typeface="Times New Roman"/>
                        </a:rPr>
                        <a:t>Horses Entered for Awards</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a:solidFill>
                            <a:srgbClr val="FFC000"/>
                          </a:solidFill>
                          <a:effectLst/>
                          <a:latin typeface="Calibri"/>
                          <a:ea typeface="Times New Roman"/>
                          <a:cs typeface="Times New Roman"/>
                        </a:rPr>
                        <a:t>2,140</a:t>
                      </a:r>
                      <a:endParaRPr lang="en-US" sz="240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a:solidFill>
                            <a:srgbClr val="FFC000"/>
                          </a:solidFill>
                          <a:effectLst/>
                          <a:latin typeface="Calibri"/>
                          <a:ea typeface="Times New Roman"/>
                          <a:cs typeface="Times New Roman"/>
                        </a:rPr>
                        <a:t>4,130</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a:solidFill>
                            <a:srgbClr val="FFC000"/>
                          </a:solidFill>
                          <a:effectLst/>
                          <a:latin typeface="Calibri"/>
                          <a:ea typeface="Times New Roman"/>
                          <a:cs typeface="Times New Roman"/>
                        </a:rPr>
                        <a:t>5,103</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smtClean="0">
                          <a:solidFill>
                            <a:srgbClr val="FFC000"/>
                          </a:solidFill>
                          <a:effectLst/>
                          <a:latin typeface="Calibri"/>
                          <a:ea typeface="Calibri"/>
                          <a:cs typeface="Times New Roman"/>
                        </a:rPr>
                        <a:t>6,000</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smtClean="0">
                          <a:solidFill>
                            <a:srgbClr val="FFC000"/>
                          </a:solidFill>
                          <a:effectLst/>
                          <a:latin typeface="Calibri"/>
                          <a:ea typeface="Calibri"/>
                          <a:cs typeface="Times New Roman"/>
                        </a:rPr>
                        <a:t>17,373</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09625">
                <a:tc>
                  <a:txBody>
                    <a:bodyPr/>
                    <a:lstStyle/>
                    <a:p>
                      <a:pPr marL="0" marR="0">
                        <a:lnSpc>
                          <a:spcPct val="115000"/>
                        </a:lnSpc>
                        <a:spcBef>
                          <a:spcPts val="0"/>
                        </a:spcBef>
                        <a:spcAft>
                          <a:spcPts val="0"/>
                        </a:spcAft>
                      </a:pPr>
                      <a:r>
                        <a:rPr lang="en-US" sz="2400" b="1">
                          <a:solidFill>
                            <a:srgbClr val="FFC000"/>
                          </a:solidFill>
                          <a:effectLst/>
                          <a:latin typeface="Calibri"/>
                          <a:ea typeface="Times New Roman"/>
                          <a:cs typeface="Times New Roman"/>
                        </a:rPr>
                        <a:t>T.I.P. Numbers Granted</a:t>
                      </a:r>
                      <a:endParaRPr lang="en-US" sz="240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a:solidFill>
                            <a:srgbClr val="FFC000"/>
                          </a:solidFill>
                          <a:effectLst/>
                          <a:latin typeface="Calibri"/>
                          <a:ea typeface="Times New Roman"/>
                          <a:cs typeface="Times New Roman"/>
                        </a:rPr>
                        <a:t>n/a</a:t>
                      </a:r>
                      <a:endParaRPr lang="en-US" sz="240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a:solidFill>
                            <a:srgbClr val="FFC000"/>
                          </a:solidFill>
                          <a:effectLst/>
                          <a:latin typeface="Calibri"/>
                          <a:ea typeface="Times New Roman"/>
                          <a:cs typeface="Times New Roman"/>
                        </a:rPr>
                        <a:t>5,422</a:t>
                      </a:r>
                      <a:endParaRPr lang="en-US" sz="240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a:solidFill>
                            <a:srgbClr val="FFC000"/>
                          </a:solidFill>
                          <a:effectLst/>
                          <a:latin typeface="Calibri"/>
                          <a:ea typeface="Times New Roman"/>
                          <a:cs typeface="Times New Roman"/>
                        </a:rPr>
                        <a:t>4,090</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smtClean="0">
                          <a:solidFill>
                            <a:srgbClr val="FFC000"/>
                          </a:solidFill>
                          <a:effectLst/>
                          <a:latin typeface="Calibri"/>
                          <a:ea typeface="Calibri"/>
                          <a:cs typeface="Times New Roman"/>
                        </a:rPr>
                        <a:t>3,988</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smtClean="0">
                          <a:solidFill>
                            <a:srgbClr val="FFC000"/>
                          </a:solidFill>
                          <a:effectLst/>
                          <a:latin typeface="+mn-lt"/>
                          <a:ea typeface="Calibri"/>
                          <a:cs typeface="Times New Roman"/>
                        </a:rPr>
                        <a:t>13,500</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876300">
                <a:tc>
                  <a:txBody>
                    <a:bodyPr/>
                    <a:lstStyle/>
                    <a:p>
                      <a:pPr marL="0" marR="0">
                        <a:lnSpc>
                          <a:spcPct val="115000"/>
                        </a:lnSpc>
                        <a:spcBef>
                          <a:spcPts val="0"/>
                        </a:spcBef>
                        <a:spcAft>
                          <a:spcPts val="0"/>
                        </a:spcAft>
                      </a:pPr>
                      <a:r>
                        <a:rPr lang="en-US" sz="2400" b="1" dirty="0">
                          <a:solidFill>
                            <a:srgbClr val="FFC000"/>
                          </a:solidFill>
                          <a:effectLst/>
                          <a:latin typeface="Calibri"/>
                          <a:ea typeface="Times New Roman"/>
                          <a:cs typeface="Times New Roman"/>
                        </a:rPr>
                        <a:t># States/Provinces with Shows/Awards</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a:solidFill>
                            <a:srgbClr val="FFC000"/>
                          </a:solidFill>
                          <a:effectLst/>
                          <a:latin typeface="Calibri"/>
                          <a:ea typeface="Times New Roman"/>
                          <a:cs typeface="Times New Roman"/>
                        </a:rPr>
                        <a:t>28</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a:solidFill>
                            <a:srgbClr val="FFC000"/>
                          </a:solidFill>
                          <a:effectLst/>
                          <a:latin typeface="Calibri"/>
                          <a:ea typeface="Times New Roman"/>
                          <a:cs typeface="Times New Roman"/>
                        </a:rPr>
                        <a:t>40</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r">
                        <a:lnSpc>
                          <a:spcPct val="115000"/>
                        </a:lnSpc>
                        <a:spcBef>
                          <a:spcPts val="0"/>
                        </a:spcBef>
                        <a:spcAft>
                          <a:spcPts val="0"/>
                        </a:spcAft>
                      </a:pPr>
                      <a:r>
                        <a:rPr lang="en-US" sz="2400" dirty="0">
                          <a:solidFill>
                            <a:srgbClr val="FFC000"/>
                          </a:solidFill>
                          <a:effectLst/>
                          <a:latin typeface="Calibri"/>
                          <a:ea typeface="Times New Roman"/>
                          <a:cs typeface="Times New Roman"/>
                        </a:rPr>
                        <a:t>38</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2400" dirty="0" smtClean="0">
                          <a:solidFill>
                            <a:srgbClr val="FFC000"/>
                          </a:solidFill>
                          <a:effectLst/>
                          <a:latin typeface="Calibri"/>
                          <a:ea typeface="Calibri"/>
                          <a:cs typeface="Times New Roman"/>
                        </a:rPr>
                        <a:t>44</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2400" dirty="0" smtClean="0">
                          <a:solidFill>
                            <a:srgbClr val="FFC000"/>
                          </a:solidFill>
                          <a:effectLst/>
                          <a:latin typeface="Calibri"/>
                          <a:ea typeface="Calibri"/>
                          <a:cs typeface="Times New Roman"/>
                        </a:rPr>
                        <a:t>45</a:t>
                      </a:r>
                      <a:endParaRPr lang="en-US" sz="2400" dirty="0">
                        <a:solidFill>
                          <a:srgbClr val="FFC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2016…</a:t>
            </a:r>
          </a:p>
        </p:txBody>
      </p:sp>
      <p:sp>
        <p:nvSpPr>
          <p:cNvPr id="31747" name="Content Placeholder 2"/>
          <p:cNvSpPr>
            <a:spLocks noGrp="1"/>
          </p:cNvSpPr>
          <p:nvPr>
            <p:ph idx="1"/>
          </p:nvPr>
        </p:nvSpPr>
        <p:spPr>
          <a:xfrm>
            <a:off x="457200" y="1600200"/>
            <a:ext cx="8229600" cy="3429000"/>
          </a:xfrm>
        </p:spPr>
        <p:txBody>
          <a:bodyPr/>
          <a:lstStyle/>
          <a:p>
            <a:pPr>
              <a:defRPr/>
            </a:pPr>
            <a:r>
              <a:rPr lang="en-US" sz="2800" b="1" dirty="0">
                <a:solidFill>
                  <a:srgbClr val="002060"/>
                </a:solidFill>
                <a:effectLst>
                  <a:outerShdw blurRad="38100" dist="38100" dir="2700000" algn="tl">
                    <a:srgbClr val="000000">
                      <a:alpha val="43137"/>
                    </a:srgbClr>
                  </a:outerShdw>
                </a:effectLst>
              </a:rPr>
              <a:t>8</a:t>
            </a:r>
            <a:r>
              <a:rPr lang="en-US" sz="2800" b="1" dirty="0" smtClean="0">
                <a:solidFill>
                  <a:srgbClr val="002060"/>
                </a:solidFill>
                <a:effectLst>
                  <a:outerShdw blurRad="38100" dist="38100" dir="2700000" algn="tl">
                    <a:srgbClr val="000000">
                      <a:alpha val="43137"/>
                    </a:srgbClr>
                  </a:outerShdw>
                </a:effectLst>
              </a:rPr>
              <a:t>50+</a:t>
            </a:r>
            <a:r>
              <a:rPr lang="en-US" sz="2800" b="1" dirty="0" smtClean="0">
                <a:solidFill>
                  <a:srgbClr val="002060"/>
                </a:solidFill>
              </a:rPr>
              <a:t> </a:t>
            </a:r>
            <a:r>
              <a:rPr lang="en-US" sz="2800" dirty="0"/>
              <a:t>sponsored </a:t>
            </a:r>
            <a:r>
              <a:rPr lang="en-US" sz="2800" dirty="0" smtClean="0"/>
              <a:t>shows.</a:t>
            </a:r>
            <a:endParaRPr lang="en-US" sz="2800" dirty="0"/>
          </a:p>
          <a:p>
            <a:pPr>
              <a:defRPr/>
            </a:pPr>
            <a:r>
              <a:rPr lang="en-US" sz="2800" dirty="0" smtClean="0"/>
              <a:t>Awards approved </a:t>
            </a:r>
            <a:r>
              <a:rPr lang="en-US" sz="2800" dirty="0"/>
              <a:t>in </a:t>
            </a:r>
            <a:r>
              <a:rPr lang="en-US" sz="2800" b="1" dirty="0" smtClean="0">
                <a:solidFill>
                  <a:srgbClr val="002060"/>
                </a:solidFill>
                <a:effectLst>
                  <a:outerShdw blurRad="38100" dist="38100" dir="2700000" algn="tl">
                    <a:srgbClr val="000000">
                      <a:alpha val="43137"/>
                    </a:srgbClr>
                  </a:outerShdw>
                </a:effectLst>
              </a:rPr>
              <a:t>42</a:t>
            </a:r>
            <a:r>
              <a:rPr lang="en-US" sz="2800" dirty="0" smtClean="0">
                <a:effectLst>
                  <a:outerShdw blurRad="38100" dist="38100" dir="2700000" algn="tl">
                    <a:srgbClr val="000000">
                      <a:alpha val="43137"/>
                    </a:srgbClr>
                  </a:outerShdw>
                </a:effectLst>
              </a:rPr>
              <a:t> </a:t>
            </a:r>
            <a:r>
              <a:rPr lang="en-US" sz="2800" dirty="0"/>
              <a:t>U.S. states </a:t>
            </a:r>
            <a:endParaRPr lang="en-US" sz="2800" dirty="0" smtClean="0"/>
          </a:p>
          <a:p>
            <a:pPr marL="0" indent="0">
              <a:buFont typeface="Arial" charset="0"/>
              <a:buNone/>
              <a:defRPr/>
            </a:pPr>
            <a:r>
              <a:rPr lang="en-US" sz="2800" dirty="0"/>
              <a:t> </a:t>
            </a:r>
            <a:r>
              <a:rPr lang="en-US" sz="2800" dirty="0" smtClean="0"/>
              <a:t>    and </a:t>
            </a:r>
            <a:r>
              <a:rPr lang="en-US" sz="2800" dirty="0"/>
              <a:t>Canadian provinces. </a:t>
            </a:r>
          </a:p>
          <a:p>
            <a:pPr>
              <a:defRPr/>
            </a:pPr>
            <a:r>
              <a:rPr lang="en-US" sz="2800" dirty="0"/>
              <a:t>National awards offered at the Intercollegiate Horse Show Association National Finals, American Eventing </a:t>
            </a:r>
            <a:r>
              <a:rPr lang="en-US" sz="2800" dirty="0" smtClean="0"/>
              <a:t>Championships, USEA FEH/YEH Championships </a:t>
            </a:r>
            <a:r>
              <a:rPr lang="en-US" sz="2800" dirty="0"/>
              <a:t>and the American Endurance Ride Conference</a:t>
            </a:r>
            <a:r>
              <a:rPr lang="en-US" sz="2800" dirty="0" smtClean="0"/>
              <a:t>.</a:t>
            </a:r>
          </a:p>
          <a:p>
            <a:pPr marL="0" indent="0">
              <a:buFont typeface="Arial" charset="0"/>
              <a:buNone/>
              <a:defRPr/>
            </a:pPr>
            <a:endParaRPr lang="en-US" sz="2800" dirty="0"/>
          </a:p>
          <a:p>
            <a:pPr marL="0" indent="0">
              <a:buFont typeface="Arial" charset="0"/>
              <a:buNone/>
              <a:defRPr/>
            </a:pPr>
            <a:r>
              <a:rPr lang="en-US" b="1" i="1" dirty="0" smtClean="0">
                <a:solidFill>
                  <a:srgbClr val="003359"/>
                </a:solidFill>
              </a:rPr>
              <a:t>tjctip.com</a:t>
            </a:r>
            <a:r>
              <a:rPr lang="en-US" i="1" dirty="0" smtClean="0"/>
              <a:t>		</a:t>
            </a:r>
            <a:r>
              <a:rPr lang="en-US" b="1" i="1" dirty="0" smtClean="0">
                <a:solidFill>
                  <a:srgbClr val="003359"/>
                </a:solidFill>
              </a:rPr>
              <a:t>facebook.com/</a:t>
            </a:r>
            <a:r>
              <a:rPr lang="en-US" b="1" i="1" dirty="0" err="1" smtClean="0">
                <a:solidFill>
                  <a:srgbClr val="003359"/>
                </a:solidFill>
              </a:rPr>
              <a:t>tjctip</a:t>
            </a:r>
            <a:endParaRPr lang="en-US" b="1" i="1" dirty="0" smtClean="0">
              <a:solidFill>
                <a:srgbClr val="003359"/>
              </a:solidFill>
            </a:endParaRPr>
          </a:p>
        </p:txBody>
      </p:sp>
      <p:pic>
        <p:nvPicPr>
          <p:cNvPr id="59395" name="Picture 2" descr="https://fbcdn-sphotos-a.akamaihd.net/hphotos-ak-ash4/154527_363032463744719_1009076685_n.jpg"/>
          <p:cNvPicPr>
            <a:picLocks noChangeAspect="1" noChangeArrowheads="1"/>
          </p:cNvPicPr>
          <p:nvPr/>
        </p:nvPicPr>
        <p:blipFill>
          <a:blip r:embed="rId3"/>
          <a:srcRect/>
          <a:stretch>
            <a:fillRect/>
          </a:stretch>
        </p:blipFill>
        <p:spPr bwMode="auto">
          <a:xfrm>
            <a:off x="6283325" y="1295400"/>
            <a:ext cx="26289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0" y="0"/>
            <a:ext cx="914400" cy="366713"/>
          </a:xfrm>
          <a:prstGeom prst="rect">
            <a:avLst/>
          </a:prstGeom>
          <a:noFill/>
          <a:ln w="9525">
            <a:noFill/>
            <a:miter lim="800000"/>
            <a:headEnd/>
            <a:tailEnd/>
          </a:ln>
          <a:effectLst/>
        </p:spPr>
        <p:txBody>
          <a:bodyPr>
            <a:spAutoFit/>
          </a:bodyPr>
          <a:lstStyle/>
          <a:p>
            <a:endParaRPr lang="en-US"/>
          </a:p>
        </p:txBody>
      </p:sp>
      <p:sp>
        <p:nvSpPr>
          <p:cNvPr id="90115" name="Rectangle 3"/>
          <p:cNvSpPr>
            <a:spLocks noChangeArrowheads="1"/>
          </p:cNvSpPr>
          <p:nvPr/>
        </p:nvSpPr>
        <p:spPr bwMode="auto">
          <a:xfrm>
            <a:off x="0" y="0"/>
            <a:ext cx="1143000" cy="6858000"/>
          </a:xfrm>
          <a:prstGeom prst="rect">
            <a:avLst/>
          </a:prstGeom>
          <a:solidFill>
            <a:srgbClr val="CE1126"/>
          </a:solidFill>
          <a:ln w="9525">
            <a:solidFill>
              <a:schemeClr val="tx1"/>
            </a:solidFill>
            <a:miter lim="800000"/>
            <a:headEnd/>
            <a:tailEnd/>
          </a:ln>
          <a:effectLst/>
        </p:spPr>
        <p:txBody>
          <a:bodyPr wrap="none" anchor="ctr"/>
          <a:lstStyle/>
          <a:p>
            <a:endParaRPr lang="en-US"/>
          </a:p>
        </p:txBody>
      </p:sp>
      <p:sp>
        <p:nvSpPr>
          <p:cNvPr id="90116" name="Text Box 4"/>
          <p:cNvSpPr txBox="1">
            <a:spLocks noChangeArrowheads="1"/>
          </p:cNvSpPr>
          <p:nvPr/>
        </p:nvSpPr>
        <p:spPr bwMode="auto">
          <a:xfrm>
            <a:off x="1143000" y="381000"/>
            <a:ext cx="8001000" cy="641350"/>
          </a:xfrm>
          <a:prstGeom prst="rect">
            <a:avLst/>
          </a:prstGeom>
          <a:noFill/>
          <a:ln w="9525">
            <a:noFill/>
            <a:miter lim="800000"/>
            <a:headEnd/>
            <a:tailEnd/>
          </a:ln>
          <a:effectLst/>
        </p:spPr>
        <p:txBody>
          <a:bodyPr>
            <a:spAutoFit/>
          </a:bodyPr>
          <a:lstStyle/>
          <a:p>
            <a:pPr algn="ctr">
              <a:spcBef>
                <a:spcPct val="50000"/>
              </a:spcBef>
            </a:pPr>
            <a:r>
              <a:rPr lang="en-US" sz="3600" b="1"/>
              <a:t>Thoroughbred Charities of America</a:t>
            </a:r>
            <a:endParaRPr lang="en-US" sz="3600" b="1" i="1"/>
          </a:p>
        </p:txBody>
      </p:sp>
      <p:pic>
        <p:nvPicPr>
          <p:cNvPr id="90117" name="Picture 5" descr="ENewsletter-800x285-TCAFall2014"/>
          <p:cNvPicPr>
            <a:picLocks noChangeAspect="1" noChangeArrowheads="1"/>
          </p:cNvPicPr>
          <p:nvPr/>
        </p:nvPicPr>
        <p:blipFill>
          <a:blip r:embed="rId3"/>
          <a:srcRect/>
          <a:stretch>
            <a:fillRect/>
          </a:stretch>
        </p:blipFill>
        <p:spPr bwMode="auto">
          <a:xfrm>
            <a:off x="1295400" y="1524000"/>
            <a:ext cx="7620000" cy="2714625"/>
          </a:xfrm>
          <a:prstGeom prst="rect">
            <a:avLst/>
          </a:prstGeom>
          <a:noFill/>
        </p:spPr>
      </p:pic>
      <p:pic>
        <p:nvPicPr>
          <p:cNvPr id="90118" name="Picture 6" descr="TCA-Logo-4cBkgd"/>
          <p:cNvPicPr preferRelativeResize="0">
            <a:picLocks noChangeAspect="1" noChangeArrowheads="1"/>
          </p:cNvPicPr>
          <p:nvPr/>
        </p:nvPicPr>
        <p:blipFill>
          <a:blip r:embed="rId4"/>
          <a:srcRect/>
          <a:stretch>
            <a:fillRect/>
          </a:stretch>
        </p:blipFill>
        <p:spPr bwMode="auto">
          <a:xfrm>
            <a:off x="3962400" y="4572000"/>
            <a:ext cx="2438400" cy="21050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p:nvPr>
        </p:nvSpPr>
        <p:spPr/>
        <p:txBody>
          <a:bodyPr/>
          <a:lstStyle/>
          <a:p>
            <a:r>
              <a:rPr lang="en-US" smtClean="0"/>
              <a:t>Creating Demand</a:t>
            </a:r>
          </a:p>
        </p:txBody>
      </p:sp>
      <p:sp>
        <p:nvSpPr>
          <p:cNvPr id="5" name="Content Placeholder 4"/>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US" dirty="0" smtClean="0"/>
              <a:t>Retired Racehorse Project</a:t>
            </a:r>
          </a:p>
          <a:p>
            <a:pPr lvl="1" fontAlgn="auto">
              <a:spcAft>
                <a:spcPts val="0"/>
              </a:spcAft>
              <a:buFont typeface="Arial" panose="020B0604020202020204" pitchFamily="34" charset="0"/>
              <a:buChar char="–"/>
              <a:defRPr/>
            </a:pPr>
            <a:r>
              <a:rPr lang="en-US" dirty="0" smtClean="0"/>
              <a:t>Makeover</a:t>
            </a:r>
          </a:p>
          <a:p>
            <a:pPr lvl="1" fontAlgn="auto">
              <a:spcAft>
                <a:spcPts val="0"/>
              </a:spcAft>
              <a:buFont typeface="Arial" panose="020B0604020202020204" pitchFamily="34" charset="0"/>
              <a:buChar char="–"/>
              <a:defRPr/>
            </a:pPr>
            <a:r>
              <a:rPr lang="en-US" dirty="0" smtClean="0"/>
              <a:t>Directory</a:t>
            </a:r>
          </a:p>
          <a:p>
            <a:pPr fontAlgn="auto">
              <a:spcAft>
                <a:spcPts val="0"/>
              </a:spcAft>
              <a:buFont typeface="Arial" panose="020B0604020202020204" pitchFamily="34" charset="0"/>
              <a:buChar char="•"/>
              <a:defRPr/>
            </a:pPr>
            <a:r>
              <a:rPr lang="en-US" dirty="0" smtClean="0"/>
              <a:t>Take 2 Thoroughbreds</a:t>
            </a:r>
          </a:p>
          <a:p>
            <a:pPr lvl="1" fontAlgn="auto">
              <a:spcAft>
                <a:spcPts val="0"/>
              </a:spcAft>
              <a:buFont typeface="Arial" panose="020B0604020202020204" pitchFamily="34" charset="0"/>
              <a:buChar char="–"/>
              <a:defRPr/>
            </a:pPr>
            <a:r>
              <a:rPr lang="en-US" dirty="0" smtClean="0"/>
              <a:t>League</a:t>
            </a:r>
          </a:p>
          <a:p>
            <a:pPr fontAlgn="auto">
              <a:spcAft>
                <a:spcPts val="0"/>
              </a:spcAft>
              <a:buFont typeface="Arial" panose="020B0604020202020204" pitchFamily="34" charset="0"/>
              <a:buChar char="•"/>
              <a:defRPr/>
            </a:pPr>
            <a:r>
              <a:rPr lang="en-US" dirty="0" smtClean="0"/>
              <a:t>Thoroughbred Only Shows</a:t>
            </a:r>
          </a:p>
          <a:p>
            <a:pPr lvl="1" fontAlgn="auto">
              <a:spcAft>
                <a:spcPts val="0"/>
              </a:spcAft>
              <a:buFont typeface="Arial" panose="020B0604020202020204" pitchFamily="34" charset="0"/>
              <a:buChar char="–"/>
              <a:defRPr/>
            </a:pPr>
            <a:r>
              <a:rPr lang="en-US" dirty="0" smtClean="0"/>
              <a:t>TASS</a:t>
            </a:r>
          </a:p>
          <a:p>
            <a:pPr lvl="1" fontAlgn="auto">
              <a:spcAft>
                <a:spcPts val="0"/>
              </a:spcAft>
              <a:buFont typeface="Arial" panose="020B0604020202020204" pitchFamily="34" charset="0"/>
              <a:buChar char="–"/>
              <a:defRPr/>
            </a:pPr>
            <a:r>
              <a:rPr lang="en-US" dirty="0" smtClean="0"/>
              <a:t>Canada</a:t>
            </a:r>
          </a:p>
          <a:p>
            <a:pPr lvl="1" fontAlgn="auto">
              <a:spcAft>
                <a:spcPts val="0"/>
              </a:spcAft>
              <a:buFont typeface="Arial" panose="020B0604020202020204" pitchFamily="34" charset="0"/>
              <a:buChar char="–"/>
              <a:defRPr/>
            </a:pPr>
            <a:r>
              <a:rPr lang="en-US" dirty="0" smtClean="0"/>
              <a:t>Others</a:t>
            </a:r>
            <a:endParaRPr lang="en-US" dirty="0"/>
          </a:p>
        </p:txBody>
      </p:sp>
      <p:pic>
        <p:nvPicPr>
          <p:cNvPr id="61443" name="Picture 2"/>
          <p:cNvPicPr>
            <a:picLocks noChangeAspect="1" noChangeArrowheads="1"/>
          </p:cNvPicPr>
          <p:nvPr/>
        </p:nvPicPr>
        <p:blipFill>
          <a:blip r:embed="rId4"/>
          <a:srcRect/>
          <a:stretch>
            <a:fillRect/>
          </a:stretch>
        </p:blipFill>
        <p:spPr bwMode="auto">
          <a:xfrm>
            <a:off x="5638800" y="1447800"/>
            <a:ext cx="2933700" cy="962025"/>
          </a:xfrm>
          <a:prstGeom prst="rect">
            <a:avLst/>
          </a:prstGeom>
          <a:noFill/>
          <a:ln w="9525">
            <a:noFill/>
            <a:miter lim="800000"/>
            <a:headEnd/>
            <a:tailEnd/>
          </a:ln>
        </p:spPr>
      </p:pic>
      <p:pic>
        <p:nvPicPr>
          <p:cNvPr id="61444" name="Picture 3"/>
          <p:cNvPicPr>
            <a:picLocks noChangeAspect="1" noChangeArrowheads="1"/>
          </p:cNvPicPr>
          <p:nvPr/>
        </p:nvPicPr>
        <p:blipFill>
          <a:blip r:embed="rId5"/>
          <a:srcRect/>
          <a:stretch>
            <a:fillRect/>
          </a:stretch>
        </p:blipFill>
        <p:spPr bwMode="auto">
          <a:xfrm>
            <a:off x="6305550" y="2700338"/>
            <a:ext cx="1425575" cy="1871662"/>
          </a:xfrm>
          <a:prstGeom prst="rect">
            <a:avLst/>
          </a:prstGeom>
          <a:noFill/>
          <a:ln w="9525">
            <a:noFill/>
            <a:miter lim="800000"/>
            <a:headEnd/>
            <a:tailEnd/>
          </a:ln>
        </p:spPr>
      </p:pic>
      <p:pic>
        <p:nvPicPr>
          <p:cNvPr id="61445" name="Picture 4"/>
          <p:cNvPicPr>
            <a:picLocks noChangeAspect="1" noChangeArrowheads="1"/>
          </p:cNvPicPr>
          <p:nvPr/>
        </p:nvPicPr>
        <p:blipFill>
          <a:blip r:embed="rId6"/>
          <a:srcRect l="2084" t="1048" r="76244" b="-2"/>
          <a:stretch>
            <a:fillRect/>
          </a:stretch>
        </p:blipFill>
        <p:spPr bwMode="auto">
          <a:xfrm>
            <a:off x="6176963" y="4800600"/>
            <a:ext cx="1857375" cy="18843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0" y="0"/>
            <a:ext cx="914400" cy="366713"/>
          </a:xfrm>
          <a:prstGeom prst="rect">
            <a:avLst/>
          </a:prstGeom>
          <a:noFill/>
          <a:ln w="9525">
            <a:noFill/>
            <a:miter lim="800000"/>
            <a:headEnd/>
            <a:tailEnd/>
          </a:ln>
          <a:effectLst/>
        </p:spPr>
        <p:txBody>
          <a:bodyPr>
            <a:spAutoFit/>
          </a:bodyPr>
          <a:lstStyle/>
          <a:p>
            <a:endParaRPr lang="en-US"/>
          </a:p>
        </p:txBody>
      </p:sp>
      <p:sp>
        <p:nvSpPr>
          <p:cNvPr id="96259" name="Rectangle 3"/>
          <p:cNvSpPr>
            <a:spLocks noChangeArrowheads="1"/>
          </p:cNvSpPr>
          <p:nvPr/>
        </p:nvSpPr>
        <p:spPr bwMode="auto">
          <a:xfrm>
            <a:off x="0" y="0"/>
            <a:ext cx="1143000" cy="6858000"/>
          </a:xfrm>
          <a:prstGeom prst="rect">
            <a:avLst/>
          </a:prstGeom>
          <a:solidFill>
            <a:srgbClr val="CE1126"/>
          </a:solidFill>
          <a:ln w="9525">
            <a:solidFill>
              <a:schemeClr val="tx1"/>
            </a:solidFill>
            <a:miter lim="800000"/>
            <a:headEnd/>
            <a:tailEnd/>
          </a:ln>
          <a:effectLst/>
        </p:spPr>
        <p:txBody>
          <a:bodyPr wrap="none" anchor="ctr"/>
          <a:lstStyle/>
          <a:p>
            <a:endParaRPr lang="en-US"/>
          </a:p>
        </p:txBody>
      </p:sp>
      <p:sp>
        <p:nvSpPr>
          <p:cNvPr id="96260" name="Text Box 4"/>
          <p:cNvSpPr txBox="1">
            <a:spLocks noChangeArrowheads="1"/>
          </p:cNvSpPr>
          <p:nvPr/>
        </p:nvSpPr>
        <p:spPr bwMode="auto">
          <a:xfrm>
            <a:off x="1066800" y="228600"/>
            <a:ext cx="8001000" cy="641350"/>
          </a:xfrm>
          <a:prstGeom prst="rect">
            <a:avLst/>
          </a:prstGeom>
          <a:noFill/>
          <a:ln w="9525">
            <a:noFill/>
            <a:miter lim="800000"/>
            <a:headEnd/>
            <a:tailEnd/>
          </a:ln>
          <a:effectLst/>
        </p:spPr>
        <p:txBody>
          <a:bodyPr>
            <a:spAutoFit/>
          </a:bodyPr>
          <a:lstStyle/>
          <a:p>
            <a:pPr algn="ctr">
              <a:spcBef>
                <a:spcPct val="50000"/>
              </a:spcBef>
            </a:pPr>
            <a:r>
              <a:rPr lang="en-US" sz="3600" b="1"/>
              <a:t>Thoroughbred Charities of America</a:t>
            </a:r>
            <a:endParaRPr lang="en-US" sz="3600" b="1" i="1"/>
          </a:p>
        </p:txBody>
      </p:sp>
      <p:sp>
        <p:nvSpPr>
          <p:cNvPr id="96261" name="Text Box 5"/>
          <p:cNvSpPr txBox="1">
            <a:spLocks noChangeArrowheads="1"/>
          </p:cNvSpPr>
          <p:nvPr/>
        </p:nvSpPr>
        <p:spPr bwMode="auto">
          <a:xfrm>
            <a:off x="3886200" y="5357813"/>
            <a:ext cx="1944688" cy="825500"/>
          </a:xfrm>
          <a:prstGeom prst="rect">
            <a:avLst/>
          </a:prstGeom>
          <a:noFill/>
          <a:ln w="9525">
            <a:noFill/>
            <a:miter lim="800000"/>
            <a:headEnd/>
            <a:tailEnd/>
          </a:ln>
          <a:effectLst/>
        </p:spPr>
        <p:txBody>
          <a:bodyPr wrap="none">
            <a:spAutoFit/>
          </a:bodyPr>
          <a:lstStyle/>
          <a:p>
            <a:r>
              <a:rPr lang="en-US" sz="1600"/>
              <a:t>Courageous Comet</a:t>
            </a:r>
          </a:p>
          <a:p>
            <a:r>
              <a:rPr lang="en-US" sz="1600"/>
              <a:t>36 starts</a:t>
            </a:r>
          </a:p>
          <a:p>
            <a:r>
              <a:rPr lang="en-US" sz="1600"/>
              <a:t>Earned: $71,780</a:t>
            </a:r>
          </a:p>
        </p:txBody>
      </p:sp>
      <p:pic>
        <p:nvPicPr>
          <p:cNvPr id="96262" name="Picture 6" descr="Courageous Comet winners circle"/>
          <p:cNvPicPr>
            <a:picLocks noChangeAspect="1" noChangeArrowheads="1"/>
          </p:cNvPicPr>
          <p:nvPr/>
        </p:nvPicPr>
        <p:blipFill>
          <a:blip r:embed="rId3"/>
          <a:srcRect/>
          <a:stretch>
            <a:fillRect/>
          </a:stretch>
        </p:blipFill>
        <p:spPr bwMode="auto">
          <a:xfrm>
            <a:off x="2133600" y="1143000"/>
            <a:ext cx="5338763" cy="4078288"/>
          </a:xfrm>
          <a:prstGeom prst="rect">
            <a:avLst/>
          </a:prstGeom>
          <a:noFill/>
          <a:ln w="9525">
            <a:noFill/>
            <a:miter lim="800000"/>
            <a:headEnd/>
            <a:tailEnd/>
          </a:ln>
        </p:spPr>
      </p:pic>
      <p:pic>
        <p:nvPicPr>
          <p:cNvPr id="96263" name="Picture 7" descr="TCA-Logo-4cBkgd"/>
          <p:cNvPicPr preferRelativeResize="0">
            <a:picLocks noChangeAspect="1" noChangeArrowheads="1"/>
          </p:cNvPicPr>
          <p:nvPr/>
        </p:nvPicPr>
        <p:blipFill>
          <a:blip r:embed="rId4"/>
          <a:srcRect/>
          <a:stretch>
            <a:fillRect/>
          </a:stretch>
        </p:blipFill>
        <p:spPr bwMode="auto">
          <a:xfrm>
            <a:off x="7391400" y="5334000"/>
            <a:ext cx="1600200" cy="13811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0"/>
            <a:ext cx="914400" cy="366713"/>
          </a:xfrm>
          <a:prstGeom prst="rect">
            <a:avLst/>
          </a:prstGeom>
          <a:noFill/>
          <a:ln w="9525">
            <a:noFill/>
            <a:miter lim="800000"/>
            <a:headEnd/>
            <a:tailEnd/>
          </a:ln>
          <a:effectLst/>
        </p:spPr>
        <p:txBody>
          <a:bodyPr>
            <a:spAutoFit/>
          </a:bodyPr>
          <a:lstStyle/>
          <a:p>
            <a:endParaRPr lang="en-US"/>
          </a:p>
        </p:txBody>
      </p:sp>
      <p:sp>
        <p:nvSpPr>
          <p:cNvPr id="98307" name="Rectangle 3"/>
          <p:cNvSpPr>
            <a:spLocks noChangeArrowheads="1"/>
          </p:cNvSpPr>
          <p:nvPr/>
        </p:nvSpPr>
        <p:spPr bwMode="auto">
          <a:xfrm>
            <a:off x="0" y="0"/>
            <a:ext cx="1143000" cy="6858000"/>
          </a:xfrm>
          <a:prstGeom prst="rect">
            <a:avLst/>
          </a:prstGeom>
          <a:solidFill>
            <a:srgbClr val="CE1126"/>
          </a:solidFill>
          <a:ln w="9525">
            <a:solidFill>
              <a:schemeClr val="tx1"/>
            </a:solidFill>
            <a:miter lim="800000"/>
            <a:headEnd/>
            <a:tailEnd/>
          </a:ln>
          <a:effectLst/>
        </p:spPr>
        <p:txBody>
          <a:bodyPr wrap="none" anchor="ctr"/>
          <a:lstStyle/>
          <a:p>
            <a:endParaRPr lang="en-US"/>
          </a:p>
        </p:txBody>
      </p:sp>
      <p:sp>
        <p:nvSpPr>
          <p:cNvPr id="98308" name="Text Box 4"/>
          <p:cNvSpPr txBox="1">
            <a:spLocks noChangeArrowheads="1"/>
          </p:cNvSpPr>
          <p:nvPr/>
        </p:nvSpPr>
        <p:spPr bwMode="auto">
          <a:xfrm>
            <a:off x="1066800" y="196850"/>
            <a:ext cx="8001000" cy="641350"/>
          </a:xfrm>
          <a:prstGeom prst="rect">
            <a:avLst/>
          </a:prstGeom>
          <a:noFill/>
          <a:ln w="9525">
            <a:noFill/>
            <a:miter lim="800000"/>
            <a:headEnd/>
            <a:tailEnd/>
          </a:ln>
          <a:effectLst/>
        </p:spPr>
        <p:txBody>
          <a:bodyPr>
            <a:spAutoFit/>
          </a:bodyPr>
          <a:lstStyle/>
          <a:p>
            <a:pPr algn="ctr">
              <a:spcBef>
                <a:spcPct val="50000"/>
              </a:spcBef>
            </a:pPr>
            <a:r>
              <a:rPr lang="en-US" sz="3600" b="1"/>
              <a:t>Thoroughbred Charities of America</a:t>
            </a:r>
            <a:endParaRPr lang="en-US" sz="3600" b="1" i="1"/>
          </a:p>
        </p:txBody>
      </p:sp>
      <p:pic>
        <p:nvPicPr>
          <p:cNvPr id="98309" name="Picture 5" descr="advanced1"/>
          <p:cNvPicPr>
            <a:picLocks noChangeAspect="1" noChangeArrowheads="1"/>
          </p:cNvPicPr>
          <p:nvPr/>
        </p:nvPicPr>
        <p:blipFill>
          <a:blip r:embed="rId3"/>
          <a:srcRect l="8400" t="7259" r="15601"/>
          <a:stretch>
            <a:fillRect/>
          </a:stretch>
        </p:blipFill>
        <p:spPr bwMode="auto">
          <a:xfrm>
            <a:off x="1905000" y="838200"/>
            <a:ext cx="5329238" cy="4298950"/>
          </a:xfrm>
          <a:prstGeom prst="rect">
            <a:avLst/>
          </a:prstGeom>
          <a:noFill/>
          <a:ln w="9525">
            <a:noFill/>
            <a:miter lim="800000"/>
            <a:headEnd/>
            <a:tailEnd/>
          </a:ln>
        </p:spPr>
      </p:pic>
      <p:sp>
        <p:nvSpPr>
          <p:cNvPr id="98310" name="Rectangle 6"/>
          <p:cNvSpPr>
            <a:spLocks noChangeArrowheads="1"/>
          </p:cNvSpPr>
          <p:nvPr/>
        </p:nvSpPr>
        <p:spPr bwMode="auto">
          <a:xfrm>
            <a:off x="1828800" y="5321300"/>
            <a:ext cx="5791200" cy="1155700"/>
          </a:xfrm>
          <a:prstGeom prst="rect">
            <a:avLst/>
          </a:prstGeom>
          <a:noFill/>
          <a:ln w="9525">
            <a:noFill/>
            <a:miter lim="800000"/>
            <a:headEnd/>
            <a:tailEnd/>
          </a:ln>
          <a:effectLst/>
        </p:spPr>
        <p:txBody>
          <a:bodyPr>
            <a:spAutoFit/>
          </a:bodyPr>
          <a:lstStyle/>
          <a:p>
            <a:pPr>
              <a:buFontTx/>
              <a:buChar char="•"/>
            </a:pPr>
            <a:r>
              <a:rPr lang="en-US" sz="1400"/>
              <a:t>Member of the United States 2008 Olympic team </a:t>
            </a:r>
          </a:p>
          <a:p>
            <a:pPr>
              <a:buFontTx/>
              <a:buChar char="•"/>
            </a:pPr>
            <a:r>
              <a:rPr lang="en-US" sz="1400"/>
              <a:t>2010 World Equestrian Games competitor</a:t>
            </a:r>
          </a:p>
          <a:p>
            <a:pPr>
              <a:buFontTx/>
              <a:buChar char="•"/>
            </a:pPr>
            <a:r>
              <a:rPr lang="en-US" sz="1400"/>
              <a:t>Won the Adequan USEA Gold Cup Series in 2007 &amp; 2012 </a:t>
            </a:r>
          </a:p>
          <a:p>
            <a:pPr>
              <a:buFontTx/>
              <a:buChar char="•"/>
            </a:pPr>
            <a:r>
              <a:rPr lang="en-US" sz="1400"/>
              <a:t>Rood &amp; Riddle Thoroughbred Sport Horse of the Year 2009 &amp; 2010</a:t>
            </a:r>
          </a:p>
          <a:p>
            <a:pPr>
              <a:buFontTx/>
              <a:buChar char="•"/>
            </a:pPr>
            <a:r>
              <a:rPr lang="en-US" sz="1400"/>
              <a:t>Won the American Eventing Championships in 2012</a:t>
            </a:r>
          </a:p>
        </p:txBody>
      </p:sp>
      <p:pic>
        <p:nvPicPr>
          <p:cNvPr id="98311" name="Picture 7" descr="TCA-Logo-4cBkgd"/>
          <p:cNvPicPr preferRelativeResize="0">
            <a:picLocks noChangeAspect="1" noChangeArrowheads="1"/>
          </p:cNvPicPr>
          <p:nvPr/>
        </p:nvPicPr>
        <p:blipFill>
          <a:blip r:embed="rId4"/>
          <a:srcRect/>
          <a:stretch>
            <a:fillRect/>
          </a:stretch>
        </p:blipFill>
        <p:spPr bwMode="auto">
          <a:xfrm>
            <a:off x="7391400" y="5334000"/>
            <a:ext cx="1600200" cy="13811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Hunter</a:t>
            </a:r>
          </a:p>
        </p:txBody>
      </p:sp>
      <p:pic>
        <p:nvPicPr>
          <p:cNvPr id="64515" name="Content Placeholder 3"/>
          <p:cNvPicPr>
            <a:picLocks noGrp="1" noChangeAspect="1"/>
          </p:cNvPicPr>
          <p:nvPr>
            <p:ph idx="1"/>
          </p:nvPr>
        </p:nvPicPr>
        <p:blipFill>
          <a:blip r:embed="rId3"/>
          <a:srcRect/>
          <a:stretch>
            <a:fillRect/>
          </a:stretch>
        </p:blipFill>
        <p:spPr>
          <a:xfrm>
            <a:off x="1176338" y="1600200"/>
            <a:ext cx="6791325" cy="4525963"/>
          </a:xfrm>
        </p:spPr>
      </p:pic>
      <p:sp>
        <p:nvSpPr>
          <p:cNvPr id="64516"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Jumper</a:t>
            </a:r>
          </a:p>
        </p:txBody>
      </p:sp>
      <p:sp>
        <p:nvSpPr>
          <p:cNvPr id="65539"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pic>
        <p:nvPicPr>
          <p:cNvPr id="65540" name="Content Placeholder 7"/>
          <p:cNvPicPr>
            <a:picLocks noGrp="1" noChangeAspect="1"/>
          </p:cNvPicPr>
          <p:nvPr>
            <p:ph idx="1"/>
          </p:nvPr>
        </p:nvPicPr>
        <p:blipFill>
          <a:blip r:embed="rId3"/>
          <a:srcRect/>
          <a:stretch>
            <a:fillRect/>
          </a:stretch>
        </p:blipFill>
        <p:spPr>
          <a:xfrm>
            <a:off x="1676400" y="1371600"/>
            <a:ext cx="5992813" cy="3659188"/>
          </a:xfrm>
        </p:spPr>
      </p:pic>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Eventing</a:t>
            </a:r>
          </a:p>
        </p:txBody>
      </p:sp>
      <p:pic>
        <p:nvPicPr>
          <p:cNvPr id="66563" name="Content Placeholder 5"/>
          <p:cNvPicPr>
            <a:picLocks noGrp="1" noChangeAspect="1"/>
          </p:cNvPicPr>
          <p:nvPr>
            <p:ph idx="1"/>
          </p:nvPr>
        </p:nvPicPr>
        <p:blipFill>
          <a:blip r:embed="rId3"/>
          <a:srcRect/>
          <a:stretch>
            <a:fillRect/>
          </a:stretch>
        </p:blipFill>
        <p:spPr>
          <a:xfrm>
            <a:off x="1181100" y="1600200"/>
            <a:ext cx="6781800" cy="4525963"/>
          </a:xfrm>
        </p:spPr>
      </p:pic>
      <p:sp>
        <p:nvSpPr>
          <p:cNvPr id="66564"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Dressage</a:t>
            </a:r>
          </a:p>
        </p:txBody>
      </p:sp>
      <p:pic>
        <p:nvPicPr>
          <p:cNvPr id="67587" name="Content Placeholder 3"/>
          <p:cNvPicPr>
            <a:picLocks noGrp="1" noChangeAspect="1"/>
          </p:cNvPicPr>
          <p:nvPr>
            <p:ph idx="1"/>
          </p:nvPr>
        </p:nvPicPr>
        <p:blipFill>
          <a:blip r:embed="rId3"/>
          <a:srcRect/>
          <a:stretch>
            <a:fillRect/>
          </a:stretch>
        </p:blipFill>
        <p:spPr>
          <a:xfrm>
            <a:off x="1741488" y="1600200"/>
            <a:ext cx="5661025" cy="4525963"/>
          </a:xfrm>
        </p:spPr>
      </p:pic>
      <p:sp>
        <p:nvSpPr>
          <p:cNvPr id="67588" name="Title 1"/>
          <p:cNvSpPr txBox="1">
            <a:spLocks/>
          </p:cNvSpPr>
          <p:nvPr/>
        </p:nvSpPr>
        <p:spPr bwMode="auto">
          <a:xfrm>
            <a:off x="115888" y="54864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68610" name="Title 5"/>
          <p:cNvSpPr>
            <a:spLocks noGrp="1"/>
          </p:cNvSpPr>
          <p:nvPr>
            <p:ph type="title"/>
          </p:nvPr>
        </p:nvSpPr>
        <p:spPr/>
        <p:txBody>
          <a:bodyPr/>
          <a:lstStyle/>
          <a:p>
            <a:r>
              <a:rPr lang="en-US" smtClean="0"/>
              <a:t>Western Games</a:t>
            </a:r>
          </a:p>
        </p:txBody>
      </p:sp>
      <p:pic>
        <p:nvPicPr>
          <p:cNvPr id="68611" name="Content Placeholder 3"/>
          <p:cNvPicPr>
            <a:picLocks noGrp="1" noChangeAspect="1"/>
          </p:cNvPicPr>
          <p:nvPr>
            <p:ph idx="1"/>
          </p:nvPr>
        </p:nvPicPr>
        <p:blipFill>
          <a:blip r:embed="rId3"/>
          <a:srcRect/>
          <a:stretch>
            <a:fillRect/>
          </a:stretch>
        </p:blipFill>
        <p:spPr>
          <a:xfrm>
            <a:off x="1554163" y="1600200"/>
            <a:ext cx="6035675" cy="4525963"/>
          </a:xfrm>
        </p:spPr>
      </p:pic>
      <p:sp>
        <p:nvSpPr>
          <p:cNvPr id="68612" name="Title 1"/>
          <p:cNvSpPr txBox="1">
            <a:spLocks/>
          </p:cNvSpPr>
          <p:nvPr/>
        </p:nvSpPr>
        <p:spPr bwMode="auto">
          <a:xfrm>
            <a:off x="152400" y="5638800"/>
            <a:ext cx="2743200" cy="1143000"/>
          </a:xfrm>
          <a:prstGeom prst="rect">
            <a:avLst/>
          </a:prstGeom>
          <a:solidFill>
            <a:srgbClr val="0070C0"/>
          </a:solidFill>
          <a:ln w="9525">
            <a:noFill/>
            <a:miter lim="800000"/>
            <a:headEnd/>
            <a:tailEnd/>
          </a:ln>
        </p:spPr>
        <p:txBody>
          <a:bodyPr anchor="ctr"/>
          <a:lstStyle/>
          <a:p>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Barrel Racing</a:t>
            </a:r>
          </a:p>
        </p:txBody>
      </p:sp>
      <p:pic>
        <p:nvPicPr>
          <p:cNvPr id="69635" name="Content Placeholder 5"/>
          <p:cNvPicPr>
            <a:picLocks noGrp="1" noChangeAspect="1"/>
          </p:cNvPicPr>
          <p:nvPr>
            <p:ph idx="1"/>
          </p:nvPr>
        </p:nvPicPr>
        <p:blipFill>
          <a:blip r:embed="rId3"/>
          <a:srcRect/>
          <a:stretch>
            <a:fillRect/>
          </a:stretch>
        </p:blipFill>
        <p:spPr>
          <a:xfrm>
            <a:off x="1400175" y="1600200"/>
            <a:ext cx="6343650" cy="4525963"/>
          </a:xfrm>
        </p:spPr>
      </p:pic>
      <p:sp>
        <p:nvSpPr>
          <p:cNvPr id="69636"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Polocrosse</a:t>
            </a:r>
          </a:p>
        </p:txBody>
      </p:sp>
      <p:pic>
        <p:nvPicPr>
          <p:cNvPr id="70659" name="Content Placeholder 3"/>
          <p:cNvPicPr>
            <a:picLocks noGrp="1" noChangeAspect="1"/>
          </p:cNvPicPr>
          <p:nvPr>
            <p:ph idx="1"/>
          </p:nvPr>
        </p:nvPicPr>
        <p:blipFill>
          <a:blip r:embed="rId3"/>
          <a:srcRect/>
          <a:stretch>
            <a:fillRect/>
          </a:stretch>
        </p:blipFill>
        <p:spPr>
          <a:xfrm>
            <a:off x="3100388" y="1604963"/>
            <a:ext cx="2943225" cy="4516437"/>
          </a:xfrm>
        </p:spPr>
      </p:pic>
      <p:sp>
        <p:nvSpPr>
          <p:cNvPr id="70660" name="Title 1"/>
          <p:cNvSpPr txBox="1">
            <a:spLocks/>
          </p:cNvSpPr>
          <p:nvPr/>
        </p:nvSpPr>
        <p:spPr bwMode="auto">
          <a:xfrm>
            <a:off x="115888" y="5562600"/>
            <a:ext cx="2743200" cy="1143000"/>
          </a:xfrm>
          <a:prstGeom prst="rect">
            <a:avLst/>
          </a:prstGeom>
          <a:solidFill>
            <a:srgbClr val="0070C0"/>
          </a:solidFill>
          <a:ln w="9525">
            <a:noFill/>
            <a:miter lim="800000"/>
            <a:headEnd/>
            <a:tailEnd/>
          </a:ln>
        </p:spPr>
        <p:txBody>
          <a:bodyPr anchor="ctr"/>
          <a:lstStyle/>
          <a:p>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0" y="0"/>
            <a:ext cx="914400" cy="366713"/>
          </a:xfrm>
          <a:prstGeom prst="rect">
            <a:avLst/>
          </a:prstGeom>
          <a:noFill/>
          <a:ln w="9525">
            <a:noFill/>
            <a:miter lim="800000"/>
            <a:headEnd/>
            <a:tailEnd/>
          </a:ln>
          <a:effectLst/>
        </p:spPr>
        <p:txBody>
          <a:bodyPr>
            <a:spAutoFit/>
          </a:bodyPr>
          <a:lstStyle/>
          <a:p>
            <a:endParaRPr lang="en-US"/>
          </a:p>
        </p:txBody>
      </p:sp>
      <p:sp>
        <p:nvSpPr>
          <p:cNvPr id="92163" name="Rectangle 3"/>
          <p:cNvSpPr>
            <a:spLocks noChangeArrowheads="1"/>
          </p:cNvSpPr>
          <p:nvPr/>
        </p:nvSpPr>
        <p:spPr bwMode="auto">
          <a:xfrm>
            <a:off x="0" y="0"/>
            <a:ext cx="1143000" cy="6858000"/>
          </a:xfrm>
          <a:prstGeom prst="rect">
            <a:avLst/>
          </a:prstGeom>
          <a:solidFill>
            <a:srgbClr val="CE1126"/>
          </a:solidFill>
          <a:ln w="9525">
            <a:solidFill>
              <a:schemeClr val="tx1"/>
            </a:solidFill>
            <a:miter lim="800000"/>
            <a:headEnd/>
            <a:tailEnd/>
          </a:ln>
          <a:effectLst/>
        </p:spPr>
        <p:txBody>
          <a:bodyPr wrap="none" anchor="ctr"/>
          <a:lstStyle/>
          <a:p>
            <a:endParaRPr lang="en-US"/>
          </a:p>
        </p:txBody>
      </p:sp>
      <p:sp>
        <p:nvSpPr>
          <p:cNvPr id="92164" name="Text Box 4"/>
          <p:cNvSpPr txBox="1">
            <a:spLocks noChangeArrowheads="1"/>
          </p:cNvSpPr>
          <p:nvPr/>
        </p:nvSpPr>
        <p:spPr bwMode="auto">
          <a:xfrm>
            <a:off x="1066800" y="152400"/>
            <a:ext cx="8001000" cy="641350"/>
          </a:xfrm>
          <a:prstGeom prst="rect">
            <a:avLst/>
          </a:prstGeom>
          <a:noFill/>
          <a:ln w="9525">
            <a:noFill/>
            <a:miter lim="800000"/>
            <a:headEnd/>
            <a:tailEnd/>
          </a:ln>
          <a:effectLst/>
        </p:spPr>
        <p:txBody>
          <a:bodyPr>
            <a:spAutoFit/>
          </a:bodyPr>
          <a:lstStyle/>
          <a:p>
            <a:pPr algn="ctr">
              <a:spcBef>
                <a:spcPct val="50000"/>
              </a:spcBef>
            </a:pPr>
            <a:r>
              <a:rPr lang="en-US" sz="3600" b="1"/>
              <a:t>Thoroughbred Charities of America</a:t>
            </a:r>
            <a:endParaRPr lang="en-US" sz="3600" b="1" i="1"/>
          </a:p>
        </p:txBody>
      </p:sp>
      <p:pic>
        <p:nvPicPr>
          <p:cNvPr id="92165" name="Picture 5" descr="TCA-Logo-4cBkgd"/>
          <p:cNvPicPr preferRelativeResize="0">
            <a:picLocks noChangeAspect="1" noChangeArrowheads="1"/>
          </p:cNvPicPr>
          <p:nvPr/>
        </p:nvPicPr>
        <p:blipFill>
          <a:blip r:embed="rId3"/>
          <a:srcRect/>
          <a:stretch>
            <a:fillRect/>
          </a:stretch>
        </p:blipFill>
        <p:spPr bwMode="auto">
          <a:xfrm>
            <a:off x="7315200" y="5334000"/>
            <a:ext cx="1600200" cy="1381125"/>
          </a:xfrm>
          <a:prstGeom prst="rect">
            <a:avLst/>
          </a:prstGeom>
          <a:noFill/>
        </p:spPr>
      </p:pic>
      <p:sp>
        <p:nvSpPr>
          <p:cNvPr id="92166" name="Rectangle 6"/>
          <p:cNvSpPr>
            <a:spLocks noChangeArrowheads="1"/>
          </p:cNvSpPr>
          <p:nvPr/>
        </p:nvSpPr>
        <p:spPr bwMode="auto">
          <a:xfrm>
            <a:off x="1295400" y="838200"/>
            <a:ext cx="7391400" cy="5226050"/>
          </a:xfrm>
          <a:prstGeom prst="rect">
            <a:avLst/>
          </a:prstGeom>
          <a:noFill/>
          <a:ln w="9525">
            <a:noFill/>
            <a:miter lim="800000"/>
            <a:headEnd/>
            <a:tailEnd/>
          </a:ln>
          <a:effectLst/>
        </p:spPr>
        <p:txBody>
          <a:bodyPr>
            <a:spAutoFit/>
          </a:bodyPr>
          <a:lstStyle/>
          <a:p>
            <a:pPr marL="342900" indent="-342900">
              <a:buFont typeface="Arial" charset="0"/>
              <a:buNone/>
            </a:pPr>
            <a:endParaRPr lang="en-US" sz="1600"/>
          </a:p>
          <a:p>
            <a:pPr marL="342900" indent="-342900">
              <a:buFont typeface="Arial" charset="0"/>
              <a:buChar char="•"/>
            </a:pPr>
            <a:r>
              <a:rPr lang="en-US" sz="1600"/>
              <a:t>Founded in 1990, Thoroughbred Charities of America is a 501 (c) (3) charitable organization</a:t>
            </a:r>
          </a:p>
          <a:p>
            <a:pPr marL="342900" indent="-342900"/>
            <a:endParaRPr lang="en-US" sz="1600">
              <a:solidFill>
                <a:srgbClr val="000000"/>
              </a:solidFill>
            </a:endParaRPr>
          </a:p>
          <a:p>
            <a:pPr marL="342900" indent="-342900">
              <a:buFontTx/>
              <a:buChar char="•"/>
            </a:pPr>
            <a:r>
              <a:rPr lang="en-US" sz="1600">
                <a:solidFill>
                  <a:srgbClr val="000000"/>
                </a:solidFill>
              </a:rPr>
              <a:t>Mission: </a:t>
            </a:r>
            <a:r>
              <a:rPr lang="en-US" sz="1600"/>
              <a:t>to provide a better life for Thoroughbreds, both during and after their racing careers, by supporting qualified repurposing and retirement organizations, and by helping the people who care for them</a:t>
            </a:r>
          </a:p>
          <a:p>
            <a:pPr marL="342900" indent="-342900"/>
            <a:endParaRPr lang="en-US" sz="1600"/>
          </a:p>
          <a:p>
            <a:pPr marL="342900" indent="-342900">
              <a:buFontTx/>
              <a:buChar char="•"/>
            </a:pPr>
            <a:r>
              <a:rPr lang="en-US" sz="1600"/>
              <a:t>TCA raises funds for distribution to charities across the country that work to fulfill our mission</a:t>
            </a:r>
          </a:p>
          <a:p>
            <a:pPr marL="342900" indent="-342900"/>
            <a:endParaRPr lang="en-US" sz="1600"/>
          </a:p>
          <a:p>
            <a:pPr marL="342900" indent="-342900">
              <a:buFontTx/>
              <a:buChar char="•"/>
            </a:pPr>
            <a:r>
              <a:rPr lang="en-US" sz="1600"/>
              <a:t>TCA grants to non-profits in four categories – Thoroughbred rehabilitation, retraining, rehoming and retirement; backstretch and farm employee programs; equine research and equine-assisted therapy</a:t>
            </a:r>
          </a:p>
          <a:p>
            <a:pPr marL="342900" indent="-342900"/>
            <a:endParaRPr lang="en-US" sz="1600"/>
          </a:p>
          <a:p>
            <a:pPr marL="342900" indent="-342900">
              <a:buFontTx/>
              <a:buChar char="•"/>
            </a:pPr>
            <a:r>
              <a:rPr lang="en-US" sz="1600"/>
              <a:t>TCA aims to be an extraordinary steward of the funds entrusted to us; therefore we employ an extensive grant application and review process each year</a:t>
            </a:r>
          </a:p>
          <a:p>
            <a:pPr marL="342900" indent="-342900"/>
            <a:endParaRPr lang="en-US" sz="1600"/>
          </a:p>
          <a:p>
            <a:pPr marL="342900" indent="-342900"/>
            <a:endParaRPr lang="en-US" sz="1600"/>
          </a:p>
          <a:p>
            <a:pPr marL="342900" indent="-342900"/>
            <a:r>
              <a:rPr lang="en-US" sz="160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t>Polo</a:t>
            </a:r>
          </a:p>
        </p:txBody>
      </p:sp>
      <p:sp>
        <p:nvSpPr>
          <p:cNvPr id="71682" name="Content Placeholder 2"/>
          <p:cNvSpPr>
            <a:spLocks noGrp="1"/>
          </p:cNvSpPr>
          <p:nvPr>
            <p:ph idx="1"/>
          </p:nvPr>
        </p:nvSpPr>
        <p:spPr/>
        <p:txBody>
          <a:bodyPr/>
          <a:lstStyle/>
          <a:p>
            <a:endParaRPr lang="en-US" smtClean="0"/>
          </a:p>
        </p:txBody>
      </p:sp>
      <p:pic>
        <p:nvPicPr>
          <p:cNvPr id="71683" name="Picture 3" descr="996008_590045911057034_855423624_n"/>
          <p:cNvPicPr>
            <a:picLocks noChangeAspect="1" noChangeArrowheads="1"/>
          </p:cNvPicPr>
          <p:nvPr/>
        </p:nvPicPr>
        <p:blipFill>
          <a:blip r:embed="rId2"/>
          <a:srcRect/>
          <a:stretch>
            <a:fillRect/>
          </a:stretch>
        </p:blipFill>
        <p:spPr bwMode="auto">
          <a:xfrm>
            <a:off x="1616075" y="1600200"/>
            <a:ext cx="5867400" cy="4400550"/>
          </a:xfrm>
          <a:prstGeom prst="rect">
            <a:avLst/>
          </a:prstGeom>
          <a:noFill/>
          <a:ln w="9525">
            <a:noFill/>
            <a:miter lim="800000"/>
            <a:headEnd/>
            <a:tailEnd/>
          </a:ln>
        </p:spPr>
      </p:pic>
      <p:sp>
        <p:nvSpPr>
          <p:cNvPr id="71684" name="Title 1"/>
          <p:cNvSpPr txBox="1">
            <a:spLocks/>
          </p:cNvSpPr>
          <p:nvPr/>
        </p:nvSpPr>
        <p:spPr bwMode="auto">
          <a:xfrm>
            <a:off x="115888" y="5562600"/>
            <a:ext cx="2743200" cy="1143000"/>
          </a:xfrm>
          <a:prstGeom prst="rect">
            <a:avLst/>
          </a:prstGeom>
          <a:solidFill>
            <a:srgbClr val="0070C0"/>
          </a:solidFill>
          <a:ln w="9525">
            <a:noFill/>
            <a:miter lim="800000"/>
            <a:headEnd/>
            <a:tailEnd/>
          </a:ln>
        </p:spPr>
        <p:txBody>
          <a:bodyPr anchor="ctr"/>
          <a:lstStyle/>
          <a:p>
            <a:r>
              <a:rPr lang="en-US" sz="4400" b="1">
                <a:solidFill>
                  <a:schemeClr val="bg1"/>
                </a:solidFill>
                <a:latin typeface="Bradley Hand ITC" pitchFamily="66" charset="0"/>
              </a:rPr>
              <a:t>Versatility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Intercollegiate Horse</a:t>
            </a:r>
          </a:p>
        </p:txBody>
      </p:sp>
      <p:pic>
        <p:nvPicPr>
          <p:cNvPr id="72707" name="Content Placeholder 3"/>
          <p:cNvPicPr>
            <a:picLocks noGrp="1" noChangeAspect="1"/>
          </p:cNvPicPr>
          <p:nvPr>
            <p:ph idx="1"/>
          </p:nvPr>
        </p:nvPicPr>
        <p:blipFill>
          <a:blip r:embed="rId3"/>
          <a:srcRect/>
          <a:stretch>
            <a:fillRect/>
          </a:stretch>
        </p:blipFill>
        <p:spPr>
          <a:xfrm>
            <a:off x="1284288" y="1600200"/>
            <a:ext cx="6575425" cy="4525963"/>
          </a:xfrm>
        </p:spPr>
      </p:pic>
      <p:sp>
        <p:nvSpPr>
          <p:cNvPr id="72708"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Endurance</a:t>
            </a:r>
          </a:p>
        </p:txBody>
      </p:sp>
      <p:pic>
        <p:nvPicPr>
          <p:cNvPr id="73731" name="Content Placeholder 5"/>
          <p:cNvPicPr>
            <a:picLocks noGrp="1" noChangeAspect="1"/>
          </p:cNvPicPr>
          <p:nvPr>
            <p:ph idx="1"/>
          </p:nvPr>
        </p:nvPicPr>
        <p:blipFill>
          <a:blip r:embed="rId3"/>
          <a:srcRect/>
          <a:stretch>
            <a:fillRect/>
          </a:stretch>
        </p:blipFill>
        <p:spPr>
          <a:xfrm>
            <a:off x="3063875" y="1600200"/>
            <a:ext cx="3016250" cy="4525963"/>
          </a:xfrm>
        </p:spPr>
      </p:pic>
      <p:sp>
        <p:nvSpPr>
          <p:cNvPr id="73732"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t>Therapeutic Riding Horse</a:t>
            </a:r>
          </a:p>
        </p:txBody>
      </p:sp>
      <p:pic>
        <p:nvPicPr>
          <p:cNvPr id="74754" name="Content Placeholder 5"/>
          <p:cNvPicPr>
            <a:picLocks noGrp="1" noChangeAspect="1"/>
          </p:cNvPicPr>
          <p:nvPr>
            <p:ph idx="1"/>
          </p:nvPr>
        </p:nvPicPr>
        <p:blipFill>
          <a:blip r:embed="rId2"/>
          <a:srcRect/>
          <a:stretch>
            <a:fillRect/>
          </a:stretch>
        </p:blipFill>
        <p:spPr>
          <a:xfrm>
            <a:off x="2792413" y="1600200"/>
            <a:ext cx="3559175" cy="4525963"/>
          </a:xfrm>
        </p:spPr>
      </p:pic>
      <p:sp>
        <p:nvSpPr>
          <p:cNvPr id="74755"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Parades</a:t>
            </a:r>
          </a:p>
        </p:txBody>
      </p:sp>
      <p:pic>
        <p:nvPicPr>
          <p:cNvPr id="75779" name="Content Placeholder 3"/>
          <p:cNvPicPr>
            <a:picLocks noGrp="1" noChangeAspect="1"/>
          </p:cNvPicPr>
          <p:nvPr>
            <p:ph idx="1"/>
          </p:nvPr>
        </p:nvPicPr>
        <p:blipFill>
          <a:blip r:embed="rId3"/>
          <a:srcRect/>
          <a:stretch>
            <a:fillRect/>
          </a:stretch>
        </p:blipFill>
        <p:spPr>
          <a:xfrm>
            <a:off x="1554163" y="1600200"/>
            <a:ext cx="6035675" cy="4525963"/>
          </a:xfrm>
        </p:spPr>
      </p:pic>
      <p:sp>
        <p:nvSpPr>
          <p:cNvPr id="75780"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pic>
        <p:nvPicPr>
          <p:cNvPr id="76802" name="Picture 4"/>
          <p:cNvPicPr>
            <a:picLocks noChangeAspect="1"/>
          </p:cNvPicPr>
          <p:nvPr/>
        </p:nvPicPr>
        <p:blipFill>
          <a:blip r:embed="rId3"/>
          <a:srcRect l="16508"/>
          <a:stretch>
            <a:fillRect/>
          </a:stretch>
        </p:blipFill>
        <p:spPr bwMode="auto">
          <a:xfrm>
            <a:off x="4419600" y="3143250"/>
            <a:ext cx="4648200" cy="3711575"/>
          </a:xfrm>
          <a:prstGeom prst="rect">
            <a:avLst/>
          </a:prstGeom>
          <a:noFill/>
          <a:ln w="9525">
            <a:noFill/>
            <a:miter lim="800000"/>
            <a:headEnd/>
            <a:tailEnd/>
          </a:ln>
        </p:spPr>
      </p:pic>
      <p:sp>
        <p:nvSpPr>
          <p:cNvPr id="76803" name="Title 1"/>
          <p:cNvSpPr>
            <a:spLocks noGrp="1"/>
          </p:cNvSpPr>
          <p:nvPr>
            <p:ph type="title"/>
          </p:nvPr>
        </p:nvSpPr>
        <p:spPr/>
        <p:txBody>
          <a:bodyPr/>
          <a:lstStyle/>
          <a:p>
            <a:r>
              <a:rPr lang="en-US" smtClean="0"/>
              <a:t>Police Horse</a:t>
            </a:r>
          </a:p>
        </p:txBody>
      </p:sp>
      <p:pic>
        <p:nvPicPr>
          <p:cNvPr id="76804" name="Content Placeholder 3"/>
          <p:cNvPicPr>
            <a:picLocks noGrp="1" noChangeAspect="1"/>
          </p:cNvPicPr>
          <p:nvPr>
            <p:ph idx="1"/>
          </p:nvPr>
        </p:nvPicPr>
        <p:blipFill>
          <a:blip r:embed="rId4"/>
          <a:srcRect r="16367"/>
          <a:stretch>
            <a:fillRect/>
          </a:stretch>
        </p:blipFill>
        <p:spPr>
          <a:xfrm>
            <a:off x="-33338" y="1247775"/>
            <a:ext cx="4754563" cy="3789363"/>
          </a:xfrm>
        </p:spPr>
      </p:pic>
      <p:sp>
        <p:nvSpPr>
          <p:cNvPr id="76805"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Hunt Horse</a:t>
            </a:r>
          </a:p>
        </p:txBody>
      </p:sp>
      <p:pic>
        <p:nvPicPr>
          <p:cNvPr id="77827" name="Content Placeholder 3"/>
          <p:cNvPicPr>
            <a:picLocks noGrp="1" noChangeAspect="1"/>
          </p:cNvPicPr>
          <p:nvPr>
            <p:ph idx="1"/>
          </p:nvPr>
        </p:nvPicPr>
        <p:blipFill>
          <a:blip r:embed="rId3"/>
          <a:srcRect/>
          <a:stretch>
            <a:fillRect/>
          </a:stretch>
        </p:blipFill>
        <p:spPr>
          <a:xfrm>
            <a:off x="0" y="1303338"/>
            <a:ext cx="5410200" cy="4137025"/>
          </a:xfrm>
        </p:spPr>
      </p:pic>
      <p:pic>
        <p:nvPicPr>
          <p:cNvPr id="77828" name="Picture 4" descr="1381649_590523134342645_1427583322_n"/>
          <p:cNvPicPr>
            <a:picLocks noChangeAspect="1" noChangeArrowheads="1"/>
          </p:cNvPicPr>
          <p:nvPr/>
        </p:nvPicPr>
        <p:blipFill>
          <a:blip r:embed="rId4"/>
          <a:srcRect l="19464"/>
          <a:stretch>
            <a:fillRect/>
          </a:stretch>
        </p:blipFill>
        <p:spPr bwMode="auto">
          <a:xfrm>
            <a:off x="4419600" y="2389188"/>
            <a:ext cx="4687888" cy="4365625"/>
          </a:xfrm>
          <a:prstGeom prst="rect">
            <a:avLst/>
          </a:prstGeom>
          <a:noFill/>
          <a:ln w="9525">
            <a:noFill/>
            <a:miter lim="800000"/>
            <a:headEnd/>
            <a:tailEnd/>
          </a:ln>
        </p:spPr>
      </p:pic>
      <p:sp>
        <p:nvSpPr>
          <p:cNvPr id="77829"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Trick Horse</a:t>
            </a:r>
          </a:p>
        </p:txBody>
      </p:sp>
      <p:pic>
        <p:nvPicPr>
          <p:cNvPr id="78851" name="Content Placeholder 3" descr="1656075_803263496401940_5004297095119971485_n"/>
          <p:cNvPicPr>
            <a:picLocks noGrp="1" noChangeAspect="1" noChangeArrowheads="1"/>
          </p:cNvPicPr>
          <p:nvPr>
            <p:ph idx="1"/>
          </p:nvPr>
        </p:nvPicPr>
        <p:blipFill>
          <a:blip r:embed="rId3"/>
          <a:srcRect/>
          <a:stretch>
            <a:fillRect/>
          </a:stretch>
        </p:blipFill>
        <p:spPr>
          <a:xfrm>
            <a:off x="123825" y="1395413"/>
            <a:ext cx="4397375" cy="3656012"/>
          </a:xfrm>
        </p:spPr>
      </p:pic>
      <p:pic>
        <p:nvPicPr>
          <p:cNvPr id="78852" name="Picture 4" descr="10922631_835577363170553_3735524830566952179_n"/>
          <p:cNvPicPr>
            <a:picLocks noChangeAspect="1" noChangeArrowheads="1"/>
          </p:cNvPicPr>
          <p:nvPr/>
        </p:nvPicPr>
        <p:blipFill>
          <a:blip r:embed="rId4"/>
          <a:srcRect/>
          <a:stretch>
            <a:fillRect/>
          </a:stretch>
        </p:blipFill>
        <p:spPr bwMode="auto">
          <a:xfrm>
            <a:off x="3657600" y="3206750"/>
            <a:ext cx="5472113" cy="3651250"/>
          </a:xfrm>
          <a:prstGeom prst="rect">
            <a:avLst/>
          </a:prstGeom>
          <a:noFill/>
          <a:ln w="9525">
            <a:noFill/>
            <a:miter lim="800000"/>
            <a:headEnd/>
            <a:tailEnd/>
          </a:ln>
        </p:spPr>
      </p:pic>
      <p:sp>
        <p:nvSpPr>
          <p:cNvPr id="78853"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Vaulting</a:t>
            </a:r>
          </a:p>
        </p:txBody>
      </p:sp>
      <p:pic>
        <p:nvPicPr>
          <p:cNvPr id="79875" name="Content Placeholder 3" descr="RRP10350638_801917393203217_267301950593146015_n"/>
          <p:cNvPicPr>
            <a:picLocks noGrp="1" noChangeAspect="1" noChangeArrowheads="1"/>
          </p:cNvPicPr>
          <p:nvPr>
            <p:ph idx="1"/>
          </p:nvPr>
        </p:nvPicPr>
        <p:blipFill>
          <a:blip r:embed="rId3"/>
          <a:srcRect/>
          <a:stretch>
            <a:fillRect/>
          </a:stretch>
        </p:blipFill>
        <p:spPr>
          <a:xfrm>
            <a:off x="1752600" y="1676400"/>
            <a:ext cx="5734050" cy="4162425"/>
          </a:xfrm>
        </p:spPr>
      </p:pic>
      <p:sp>
        <p:nvSpPr>
          <p:cNvPr id="79876"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Kids Horse</a:t>
            </a:r>
          </a:p>
        </p:txBody>
      </p:sp>
      <p:pic>
        <p:nvPicPr>
          <p:cNvPr id="80899" name="Content Placeholder 3"/>
          <p:cNvPicPr>
            <a:picLocks noGrp="1" noChangeAspect="1"/>
          </p:cNvPicPr>
          <p:nvPr>
            <p:ph idx="1"/>
          </p:nvPr>
        </p:nvPicPr>
        <p:blipFill>
          <a:blip r:embed="rId3"/>
          <a:srcRect/>
          <a:stretch>
            <a:fillRect/>
          </a:stretch>
        </p:blipFill>
        <p:spPr>
          <a:xfrm>
            <a:off x="2306638" y="1600200"/>
            <a:ext cx="4530725" cy="4525963"/>
          </a:xfrm>
        </p:spPr>
      </p:pic>
      <p:sp>
        <p:nvSpPr>
          <p:cNvPr id="80900"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0" y="0"/>
            <a:ext cx="914400" cy="366713"/>
          </a:xfrm>
          <a:prstGeom prst="rect">
            <a:avLst/>
          </a:prstGeom>
          <a:noFill/>
          <a:ln w="9525">
            <a:noFill/>
            <a:miter lim="800000"/>
            <a:headEnd/>
            <a:tailEnd/>
          </a:ln>
          <a:effectLst/>
        </p:spPr>
        <p:txBody>
          <a:bodyPr>
            <a:spAutoFit/>
          </a:bodyPr>
          <a:lstStyle/>
          <a:p>
            <a:endParaRPr lang="en-US"/>
          </a:p>
        </p:txBody>
      </p:sp>
      <p:sp>
        <p:nvSpPr>
          <p:cNvPr id="94211" name="Rectangle 3"/>
          <p:cNvSpPr>
            <a:spLocks noChangeArrowheads="1"/>
          </p:cNvSpPr>
          <p:nvPr/>
        </p:nvSpPr>
        <p:spPr bwMode="auto">
          <a:xfrm>
            <a:off x="0" y="0"/>
            <a:ext cx="1143000" cy="6858000"/>
          </a:xfrm>
          <a:prstGeom prst="rect">
            <a:avLst/>
          </a:prstGeom>
          <a:solidFill>
            <a:srgbClr val="CE1126"/>
          </a:solidFill>
          <a:ln w="9525">
            <a:solidFill>
              <a:schemeClr val="tx1"/>
            </a:solidFill>
            <a:miter lim="800000"/>
            <a:headEnd/>
            <a:tailEnd/>
          </a:ln>
          <a:effectLst/>
        </p:spPr>
        <p:txBody>
          <a:bodyPr wrap="none" anchor="ctr"/>
          <a:lstStyle/>
          <a:p>
            <a:endParaRPr lang="en-US"/>
          </a:p>
        </p:txBody>
      </p:sp>
      <p:sp>
        <p:nvSpPr>
          <p:cNvPr id="94212" name="Text Box 4"/>
          <p:cNvSpPr txBox="1">
            <a:spLocks noChangeArrowheads="1"/>
          </p:cNvSpPr>
          <p:nvPr/>
        </p:nvSpPr>
        <p:spPr bwMode="auto">
          <a:xfrm>
            <a:off x="1066800" y="152400"/>
            <a:ext cx="8001000" cy="641350"/>
          </a:xfrm>
          <a:prstGeom prst="rect">
            <a:avLst/>
          </a:prstGeom>
          <a:noFill/>
          <a:ln w="9525">
            <a:noFill/>
            <a:miter lim="800000"/>
            <a:headEnd/>
            <a:tailEnd/>
          </a:ln>
          <a:effectLst/>
        </p:spPr>
        <p:txBody>
          <a:bodyPr>
            <a:spAutoFit/>
          </a:bodyPr>
          <a:lstStyle/>
          <a:p>
            <a:pPr algn="ctr">
              <a:spcBef>
                <a:spcPct val="50000"/>
              </a:spcBef>
            </a:pPr>
            <a:r>
              <a:rPr lang="en-US" sz="3600" b="1"/>
              <a:t>Thoroughbred Charities of America</a:t>
            </a:r>
            <a:endParaRPr lang="en-US" sz="3600" b="1" i="1"/>
          </a:p>
        </p:txBody>
      </p:sp>
      <p:pic>
        <p:nvPicPr>
          <p:cNvPr id="94213" name="Picture 5" descr="TCA-Logo-4cBkgd"/>
          <p:cNvPicPr preferRelativeResize="0">
            <a:picLocks noChangeAspect="1" noChangeArrowheads="1"/>
          </p:cNvPicPr>
          <p:nvPr/>
        </p:nvPicPr>
        <p:blipFill>
          <a:blip r:embed="rId3"/>
          <a:srcRect/>
          <a:stretch>
            <a:fillRect/>
          </a:stretch>
        </p:blipFill>
        <p:spPr bwMode="auto">
          <a:xfrm>
            <a:off x="7315200" y="5334000"/>
            <a:ext cx="1600200" cy="1381125"/>
          </a:xfrm>
          <a:prstGeom prst="rect">
            <a:avLst/>
          </a:prstGeom>
          <a:noFill/>
        </p:spPr>
      </p:pic>
      <p:sp>
        <p:nvSpPr>
          <p:cNvPr id="94214" name="Rectangle 6"/>
          <p:cNvSpPr>
            <a:spLocks noChangeArrowheads="1"/>
          </p:cNvSpPr>
          <p:nvPr/>
        </p:nvSpPr>
        <p:spPr bwMode="auto">
          <a:xfrm>
            <a:off x="1295400" y="609600"/>
            <a:ext cx="7391400" cy="5133975"/>
          </a:xfrm>
          <a:prstGeom prst="rect">
            <a:avLst/>
          </a:prstGeom>
          <a:noFill/>
          <a:ln w="9525">
            <a:noFill/>
            <a:miter lim="800000"/>
            <a:headEnd/>
            <a:tailEnd/>
          </a:ln>
          <a:effectLst/>
        </p:spPr>
        <p:txBody>
          <a:bodyPr>
            <a:spAutoFit/>
          </a:bodyPr>
          <a:lstStyle/>
          <a:p>
            <a:pPr marL="342900" indent="-342900">
              <a:buFont typeface="Arial" charset="0"/>
              <a:buNone/>
            </a:pPr>
            <a:r>
              <a:rPr lang="en-US" sz="1600"/>
              <a:t> </a:t>
            </a:r>
            <a:endParaRPr lang="en-US" sz="1600">
              <a:solidFill>
                <a:srgbClr val="000000"/>
              </a:solidFill>
            </a:endParaRPr>
          </a:p>
          <a:p>
            <a:pPr marL="342900" indent="-342900">
              <a:buFontTx/>
              <a:buChar char="•"/>
            </a:pPr>
            <a:r>
              <a:rPr lang="en-US" sz="1600"/>
              <a:t>Review process includes:</a:t>
            </a:r>
          </a:p>
          <a:p>
            <a:pPr marL="800100" lvl="1" indent="-342900">
              <a:buFontTx/>
              <a:buChar char="•"/>
            </a:pPr>
            <a:r>
              <a:rPr lang="en-US" sz="1600"/>
              <a:t>governance structure, financials, public education and outreach initiatives, volunteer program, vet reports, adoption contract evaluation, outreach to each person that adopted a horse from the applicant</a:t>
            </a:r>
          </a:p>
          <a:p>
            <a:pPr marL="800100" lvl="1" indent="-342900"/>
            <a:r>
              <a:rPr lang="en-US" sz="1600"/>
              <a:t>	</a:t>
            </a:r>
          </a:p>
          <a:p>
            <a:pPr marL="342900" indent="-342900">
              <a:buFontTx/>
              <a:buChar char="•"/>
            </a:pPr>
            <a:r>
              <a:rPr lang="en-US" sz="1600"/>
              <a:t>More than 95% of our expenditures are allocated to program services including direct grants </a:t>
            </a:r>
          </a:p>
          <a:p>
            <a:pPr marL="342900" indent="-342900">
              <a:buFontTx/>
              <a:buChar char="•"/>
            </a:pPr>
            <a:endParaRPr lang="en-US" sz="1600"/>
          </a:p>
          <a:p>
            <a:pPr marL="342900" indent="-342900">
              <a:buFontTx/>
              <a:buChar char="•"/>
            </a:pPr>
            <a:r>
              <a:rPr lang="en-US" sz="1600"/>
              <a:t>In 2015, TCA granted over half a million to 67 charities</a:t>
            </a:r>
          </a:p>
          <a:p>
            <a:pPr marL="342900" indent="-342900"/>
            <a:endParaRPr lang="en-US" sz="1600"/>
          </a:p>
          <a:p>
            <a:pPr marL="342900" indent="-342900">
              <a:buFontTx/>
              <a:buChar char="•"/>
            </a:pPr>
            <a:r>
              <a:rPr lang="en-US" sz="1600"/>
              <a:t>During the last quarter century, TCA has granted over $21 million to more than 200 Thoroughbred industry-related organizations</a:t>
            </a:r>
          </a:p>
          <a:p>
            <a:pPr marL="342900" indent="-342900">
              <a:spcBef>
                <a:spcPct val="50000"/>
              </a:spcBef>
              <a:buFontTx/>
              <a:buChar char="•"/>
            </a:pPr>
            <a:r>
              <a:rPr lang="en-US" sz="1600"/>
              <a:t>On average, more than 50% of our grant funds go to the aftercare category, followed by backstretch and farm worker programs</a:t>
            </a:r>
          </a:p>
          <a:p>
            <a:pPr marL="342900" indent="-342900">
              <a:spcBef>
                <a:spcPct val="50000"/>
              </a:spcBef>
              <a:buFontTx/>
              <a:buChar char="•"/>
            </a:pPr>
            <a:r>
              <a:rPr lang="en-US" sz="1600"/>
              <a:t>List of grant recipients available on tca.org</a:t>
            </a:r>
          </a:p>
          <a:p>
            <a:pPr marL="342900" indent="-342900">
              <a:spcBef>
                <a:spcPct val="50000"/>
              </a:spcBef>
              <a:buFontTx/>
              <a:buChar char="•"/>
            </a:pPr>
            <a:r>
              <a:rPr lang="en-US" sz="1600"/>
              <a:t>Largest annual fundraiser is a stallion season auction held each January</a:t>
            </a:r>
          </a:p>
          <a:p>
            <a:pPr marL="342900" indent="-342900"/>
            <a:endParaRPr lang="en-US" sz="1600"/>
          </a:p>
          <a:p>
            <a:pPr marL="342900" indent="-342900"/>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Companion</a:t>
            </a:r>
          </a:p>
        </p:txBody>
      </p:sp>
      <p:pic>
        <p:nvPicPr>
          <p:cNvPr id="81923" name="Content Placeholder 3"/>
          <p:cNvPicPr>
            <a:picLocks noGrp="1" noChangeAspect="1"/>
          </p:cNvPicPr>
          <p:nvPr>
            <p:ph idx="1"/>
          </p:nvPr>
        </p:nvPicPr>
        <p:blipFill>
          <a:blip r:embed="rId3"/>
          <a:srcRect/>
          <a:stretch>
            <a:fillRect/>
          </a:stretch>
        </p:blipFill>
        <p:spPr>
          <a:xfrm>
            <a:off x="552450" y="1830388"/>
            <a:ext cx="8039100" cy="4064000"/>
          </a:xfrm>
        </p:spPr>
      </p:pic>
      <p:sp>
        <p:nvSpPr>
          <p:cNvPr id="81924" name="Title 1"/>
          <p:cNvSpPr txBox="1">
            <a:spLocks/>
          </p:cNvSpPr>
          <p:nvPr/>
        </p:nvSpPr>
        <p:spPr bwMode="auto">
          <a:xfrm>
            <a:off x="123825" y="5562600"/>
            <a:ext cx="2743200" cy="1143000"/>
          </a:xfrm>
          <a:prstGeom prst="rect">
            <a:avLst/>
          </a:prstGeom>
          <a:solidFill>
            <a:srgbClr val="0070C0"/>
          </a:solidFill>
          <a:ln w="9525">
            <a:noFill/>
            <a:miter lim="800000"/>
            <a:headEnd/>
            <a:tailEnd/>
          </a:ln>
        </p:spPr>
        <p:txBody>
          <a:bodyPr anchor="ctr"/>
          <a:lstStyle/>
          <a:p>
            <a:pPr eaLnBrk="0" hangingPunct="0"/>
            <a:r>
              <a:rPr lang="en-US" sz="4400" b="1">
                <a:solidFill>
                  <a:schemeClr val="bg1"/>
                </a:solidFill>
                <a:latin typeface="Bradley Hand ITC" pitchFamily="66" charset="0"/>
              </a:rPr>
              <a:t>Versatility</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p:cNvPicPr>
            <a:picLocks noChangeAspect="1"/>
          </p:cNvPicPr>
          <p:nvPr/>
        </p:nvPicPr>
        <p:blipFill>
          <a:blip r:embed="rId3"/>
          <a:srcRect/>
          <a:stretch>
            <a:fillRect/>
          </a:stretch>
        </p:blipFill>
        <p:spPr bwMode="auto">
          <a:xfrm>
            <a:off x="0" y="1471613"/>
            <a:ext cx="9144000" cy="3914775"/>
          </a:xfrm>
          <a:prstGeom prst="rect">
            <a:avLst/>
          </a:prstGeom>
          <a:noFill/>
          <a:ln w="9525">
            <a:noFill/>
            <a:miter lim="800000"/>
            <a:headEnd/>
            <a:tailEnd/>
          </a:ln>
        </p:spPr>
      </p:pic>
      <p:sp>
        <p:nvSpPr>
          <p:cNvPr id="100355" name="TextBox 4"/>
          <p:cNvSpPr txBox="1">
            <a:spLocks noChangeArrowheads="1"/>
          </p:cNvSpPr>
          <p:nvPr/>
        </p:nvSpPr>
        <p:spPr bwMode="auto">
          <a:xfrm>
            <a:off x="2895600" y="5562600"/>
            <a:ext cx="2743200" cy="1477963"/>
          </a:xfrm>
          <a:prstGeom prst="rect">
            <a:avLst/>
          </a:prstGeom>
          <a:noFill/>
          <a:ln w="9525">
            <a:noFill/>
            <a:miter lim="800000"/>
            <a:headEnd/>
            <a:tailEnd/>
          </a:ln>
        </p:spPr>
        <p:txBody>
          <a:bodyPr>
            <a:spAutoFit/>
          </a:bodyPr>
          <a:lstStyle/>
          <a:p>
            <a:pPr algn="ctr"/>
            <a:r>
              <a:rPr lang="en-US">
                <a:latin typeface="Century Gothic" pitchFamily="34" charset="0"/>
              </a:rPr>
              <a:t>Barbi Moline –  Executive Director</a:t>
            </a:r>
          </a:p>
          <a:p>
            <a:pPr algn="ctr"/>
            <a:r>
              <a:rPr lang="en-US">
                <a:latin typeface="Century Gothic" pitchFamily="34" charset="0"/>
              </a:rPr>
              <a:t>772-485-3799</a:t>
            </a:r>
          </a:p>
          <a:p>
            <a:pPr algn="ctr"/>
            <a:r>
              <a:rPr lang="en-US">
                <a:latin typeface="Century Gothic" pitchFamily="34" charset="0"/>
              </a:rPr>
              <a:t>www.fltrac.org</a:t>
            </a:r>
          </a:p>
          <a:p>
            <a:endParaRPr lang="en-US">
              <a:latin typeface="Century Gothic"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2667000" y="138113"/>
            <a:ext cx="4572000" cy="6740525"/>
          </a:xfrm>
          <a:prstGeom prst="rect">
            <a:avLst/>
          </a:prstGeom>
          <a:noFill/>
          <a:ln w="9525">
            <a:noFill/>
            <a:miter lim="800000"/>
            <a:headEnd/>
            <a:tailEnd/>
          </a:ln>
        </p:spPr>
        <p:txBody>
          <a:bodyPr>
            <a:spAutoFit/>
          </a:bodyPr>
          <a:lstStyle/>
          <a:p>
            <a:r>
              <a:rPr lang="en-US">
                <a:latin typeface="Century Gothic" pitchFamily="34" charset="0"/>
              </a:rPr>
              <a:t>Our Commitment </a:t>
            </a:r>
          </a:p>
          <a:p>
            <a:r>
              <a:rPr lang="en-US">
                <a:latin typeface="Century Gothic" pitchFamily="34" charset="0"/>
              </a:rPr>
              <a:t>In April 2009, recognizing the need for a South Florida based Thoroughbred retirement program, a group of committed volunteers began a retirement and placement program dedicated specifically to horses that competed at either Calder Race Course or Gulfstream Park during their racing careers.  Spearheaded by the Florida Horsemen’s Benevolent and Protective Association (FHBPA), Calder Race Course, Gulfstream Park and professional jockeys, a program was created for the sole purpose of finding adoptive “forever” homes for retired Thoroughbreds.  The group has since evolved into Florida TRAC (Thoroughbred Retirement and Adoptive Care Program).  Since its inception in 2009, over 600 horses have entered the program.  </a:t>
            </a:r>
          </a:p>
          <a:p>
            <a:endParaRPr lang="en-US">
              <a:latin typeface="Century Gothic" pitchFamily="34" charset="0"/>
            </a:endParaRPr>
          </a:p>
          <a:p>
            <a:pPr algn="ctr"/>
            <a:r>
              <a:rPr lang="en-US">
                <a:latin typeface="Century Gothic" pitchFamily="34" charset="0"/>
              </a:rPr>
              <a:t>www.fltrac.org</a:t>
            </a:r>
          </a:p>
        </p:txBody>
      </p:sp>
      <p:pic>
        <p:nvPicPr>
          <p:cNvPr id="101379" name="Picture 2"/>
          <p:cNvPicPr>
            <a:picLocks noChangeAspect="1"/>
          </p:cNvPicPr>
          <p:nvPr/>
        </p:nvPicPr>
        <p:blipFill>
          <a:blip r:embed="rId3"/>
          <a:srcRect/>
          <a:stretch>
            <a:fillRect/>
          </a:stretch>
        </p:blipFill>
        <p:spPr bwMode="auto">
          <a:xfrm>
            <a:off x="152400" y="152400"/>
            <a:ext cx="2312988" cy="990600"/>
          </a:xfrm>
          <a:prstGeom prst="rect">
            <a:avLst/>
          </a:prstGeom>
          <a:noFill/>
          <a:ln w="9525">
            <a:noFill/>
            <a:miter lim="800000"/>
            <a:headEnd/>
            <a:tailEnd/>
          </a:ln>
        </p:spPr>
      </p:pic>
      <p:pic>
        <p:nvPicPr>
          <p:cNvPr id="101380" name="Picture 3"/>
          <p:cNvPicPr>
            <a:picLocks noChangeAspect="1"/>
          </p:cNvPicPr>
          <p:nvPr/>
        </p:nvPicPr>
        <p:blipFill>
          <a:blip r:embed="rId4"/>
          <a:srcRect/>
          <a:stretch>
            <a:fillRect/>
          </a:stretch>
        </p:blipFill>
        <p:spPr bwMode="auto">
          <a:xfrm>
            <a:off x="7010400" y="188913"/>
            <a:ext cx="1938338" cy="149066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p:cNvPicPr>
            <a:picLocks noChangeAspect="1"/>
          </p:cNvPicPr>
          <p:nvPr/>
        </p:nvPicPr>
        <p:blipFill>
          <a:blip r:embed="rId3"/>
          <a:srcRect/>
          <a:stretch>
            <a:fillRect/>
          </a:stretch>
        </p:blipFill>
        <p:spPr bwMode="auto">
          <a:xfrm>
            <a:off x="152400" y="152400"/>
            <a:ext cx="2312988" cy="990600"/>
          </a:xfrm>
          <a:prstGeom prst="rect">
            <a:avLst/>
          </a:prstGeom>
          <a:noFill/>
          <a:ln w="9525">
            <a:noFill/>
            <a:miter lim="800000"/>
            <a:headEnd/>
            <a:tailEnd/>
          </a:ln>
        </p:spPr>
      </p:pic>
      <p:sp>
        <p:nvSpPr>
          <p:cNvPr id="102403" name="Rectangle 2"/>
          <p:cNvSpPr>
            <a:spLocks noChangeArrowheads="1"/>
          </p:cNvSpPr>
          <p:nvPr/>
        </p:nvSpPr>
        <p:spPr bwMode="auto">
          <a:xfrm>
            <a:off x="2886075" y="381000"/>
            <a:ext cx="4572000" cy="6186488"/>
          </a:xfrm>
          <a:prstGeom prst="rect">
            <a:avLst/>
          </a:prstGeom>
          <a:noFill/>
          <a:ln w="9525">
            <a:noFill/>
            <a:miter lim="800000"/>
            <a:headEnd/>
            <a:tailEnd/>
          </a:ln>
        </p:spPr>
        <p:txBody>
          <a:bodyPr>
            <a:spAutoFit/>
          </a:bodyPr>
          <a:lstStyle/>
          <a:p>
            <a:r>
              <a:rPr lang="en-US">
                <a:latin typeface="Century Gothic" pitchFamily="34" charset="0"/>
              </a:rPr>
              <a:t>Metamorphous of the Race Horse:</a:t>
            </a:r>
          </a:p>
          <a:p>
            <a:r>
              <a:rPr lang="en-US">
                <a:latin typeface="Century Gothic" pitchFamily="34" charset="0"/>
              </a:rPr>
              <a:t>Horses can have more than one purpose.  Horses entering the TRAC program receive hands on care, professional retraining, and the chance for a second career.  TRAC strives in every way to find suitable adopters for each and every horse.  These retired Thoroughbreds go on to success in the show world, on the polo field, in therapeutic riding programs or simply as loving companions. Our adopters are screened and provided with a legal adoption contract. Affordable adoption fees vary per horse.  After our horses are placed in adoptive homes, TRAC continues to monitor their progress and care. Preparing our horses for a second career and a renewed sense of love and belonging is the ultimate goal.</a:t>
            </a:r>
          </a:p>
          <a:p>
            <a:pPr algn="ctr"/>
            <a:r>
              <a:rPr lang="en-US">
                <a:latin typeface="Century Gothic" pitchFamily="34" charset="0"/>
              </a:rPr>
              <a:t>www.fltrac.org</a:t>
            </a:r>
          </a:p>
        </p:txBody>
      </p:sp>
      <p:pic>
        <p:nvPicPr>
          <p:cNvPr id="102404" name="Picture 3"/>
          <p:cNvPicPr>
            <a:picLocks noChangeAspect="1"/>
          </p:cNvPicPr>
          <p:nvPr/>
        </p:nvPicPr>
        <p:blipFill>
          <a:blip r:embed="rId4"/>
          <a:srcRect/>
          <a:stretch>
            <a:fillRect/>
          </a:stretch>
        </p:blipFill>
        <p:spPr bwMode="auto">
          <a:xfrm>
            <a:off x="7121525" y="228600"/>
            <a:ext cx="1727200"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p:cNvPicPr>
            <a:picLocks noChangeAspect="1"/>
          </p:cNvPicPr>
          <p:nvPr/>
        </p:nvPicPr>
        <p:blipFill>
          <a:blip r:embed="rId3"/>
          <a:srcRect/>
          <a:stretch>
            <a:fillRect/>
          </a:stretch>
        </p:blipFill>
        <p:spPr bwMode="auto">
          <a:xfrm>
            <a:off x="152400" y="152400"/>
            <a:ext cx="2312988" cy="990600"/>
          </a:xfrm>
          <a:prstGeom prst="rect">
            <a:avLst/>
          </a:prstGeom>
          <a:noFill/>
          <a:ln w="9525">
            <a:noFill/>
            <a:miter lim="800000"/>
            <a:headEnd/>
            <a:tailEnd/>
          </a:ln>
        </p:spPr>
      </p:pic>
      <p:sp>
        <p:nvSpPr>
          <p:cNvPr id="103427" name="Rectangle 2"/>
          <p:cNvSpPr>
            <a:spLocks noChangeArrowheads="1"/>
          </p:cNvSpPr>
          <p:nvPr/>
        </p:nvSpPr>
        <p:spPr bwMode="auto">
          <a:xfrm>
            <a:off x="2819400" y="612775"/>
            <a:ext cx="4572000" cy="6186488"/>
          </a:xfrm>
          <a:prstGeom prst="rect">
            <a:avLst/>
          </a:prstGeom>
          <a:noFill/>
          <a:ln w="9525">
            <a:noFill/>
            <a:miter lim="800000"/>
            <a:headEnd/>
            <a:tailEnd/>
          </a:ln>
        </p:spPr>
        <p:txBody>
          <a:bodyPr>
            <a:spAutoFit/>
          </a:bodyPr>
          <a:lstStyle/>
          <a:p>
            <a:r>
              <a:rPr lang="en-US">
                <a:latin typeface="Century Gothic" pitchFamily="34" charset="0"/>
              </a:rPr>
              <a:t>Public Awareness </a:t>
            </a:r>
          </a:p>
          <a:p>
            <a:r>
              <a:rPr lang="en-US">
                <a:latin typeface="Century Gothic" pitchFamily="34" charset="0"/>
              </a:rPr>
              <a:t>The racing industry continues to support our efforts through purse contributions and annual donations.  However, the continued success of our program depends on caring and generous individuals who are dedicated to providing a dignified retirement for our gallant equine athletes.</a:t>
            </a:r>
          </a:p>
          <a:p>
            <a:endParaRPr lang="en-US">
              <a:latin typeface="Century Gothic" pitchFamily="34" charset="0"/>
            </a:endParaRPr>
          </a:p>
          <a:p>
            <a:r>
              <a:rPr lang="en-US">
                <a:latin typeface="Century Gothic" pitchFamily="34" charset="0"/>
              </a:rPr>
              <a:t>It is a sad truth however, that a vast majority of the general public and even many racing fans are unaware of the potentially bleak fate that awaits many retired Thoroughbreds each year. With your help we can increase the number of horses in the program, while at the same time, increase the public’s awareness of our mission.</a:t>
            </a:r>
          </a:p>
          <a:p>
            <a:endParaRPr lang="en-US">
              <a:latin typeface="Century Gothic" pitchFamily="34" charset="0"/>
            </a:endParaRPr>
          </a:p>
          <a:p>
            <a:pPr algn="ctr"/>
            <a:r>
              <a:rPr lang="en-US">
                <a:latin typeface="Century Gothic" pitchFamily="34" charset="0"/>
              </a:rPr>
              <a:t>www.fltrac.org</a:t>
            </a:r>
          </a:p>
        </p:txBody>
      </p:sp>
      <p:pic>
        <p:nvPicPr>
          <p:cNvPr id="103428" name="Picture 3"/>
          <p:cNvPicPr>
            <a:picLocks noChangeAspect="1"/>
          </p:cNvPicPr>
          <p:nvPr/>
        </p:nvPicPr>
        <p:blipFill>
          <a:blip r:embed="rId4"/>
          <a:srcRect/>
          <a:stretch>
            <a:fillRect/>
          </a:stretch>
        </p:blipFill>
        <p:spPr bwMode="auto">
          <a:xfrm>
            <a:off x="6938963" y="152400"/>
            <a:ext cx="2008187" cy="1600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
          <p:cNvPicPr>
            <a:picLocks noChangeAspect="1"/>
          </p:cNvPicPr>
          <p:nvPr/>
        </p:nvPicPr>
        <p:blipFill>
          <a:blip r:embed="rId3"/>
          <a:srcRect/>
          <a:stretch>
            <a:fillRect/>
          </a:stretch>
        </p:blipFill>
        <p:spPr bwMode="auto">
          <a:xfrm>
            <a:off x="152400" y="152400"/>
            <a:ext cx="2312988" cy="990600"/>
          </a:xfrm>
          <a:prstGeom prst="rect">
            <a:avLst/>
          </a:prstGeom>
          <a:noFill/>
          <a:ln w="9525">
            <a:noFill/>
            <a:miter lim="800000"/>
            <a:headEnd/>
            <a:tailEnd/>
          </a:ln>
        </p:spPr>
      </p:pic>
      <p:sp>
        <p:nvSpPr>
          <p:cNvPr id="104451" name="Rectangle 2"/>
          <p:cNvSpPr>
            <a:spLocks noChangeArrowheads="1"/>
          </p:cNvSpPr>
          <p:nvPr/>
        </p:nvSpPr>
        <p:spPr bwMode="auto">
          <a:xfrm>
            <a:off x="2286000" y="1304925"/>
            <a:ext cx="4572000" cy="5356225"/>
          </a:xfrm>
          <a:prstGeom prst="rect">
            <a:avLst/>
          </a:prstGeom>
          <a:noFill/>
          <a:ln w="9525">
            <a:noFill/>
            <a:miter lim="800000"/>
            <a:headEnd/>
            <a:tailEnd/>
          </a:ln>
        </p:spPr>
        <p:txBody>
          <a:bodyPr>
            <a:spAutoFit/>
          </a:bodyPr>
          <a:lstStyle/>
          <a:p>
            <a:r>
              <a:rPr lang="en-US">
                <a:latin typeface="Century Gothic" pitchFamily="34" charset="0"/>
              </a:rPr>
              <a:t>Our Approach</a:t>
            </a:r>
          </a:p>
          <a:p>
            <a:r>
              <a:rPr lang="en-US">
                <a:latin typeface="Century Gothic" pitchFamily="34" charset="0"/>
              </a:rPr>
              <a:t>Our efforts depend on a strong alliance between race tracks, industry officials, horsemen, owners, trainers, jockeys and fans.  Each and every donation brings us closer to achieving our ultimate goal to see all our horses in successful second careers. Why do we need your help? Monthly expenses include basic care such as transportation, feed, veterinary care, supplies, retraining and board, including placement at satellite farms when our main facilities become overcrowded.</a:t>
            </a:r>
          </a:p>
          <a:p>
            <a:endParaRPr lang="en-US">
              <a:latin typeface="Century Gothic" pitchFamily="34" charset="0"/>
            </a:endParaRPr>
          </a:p>
          <a:p>
            <a:endParaRPr lang="en-US">
              <a:latin typeface="Century Gothic" pitchFamily="34" charset="0"/>
            </a:endParaRPr>
          </a:p>
          <a:p>
            <a:endParaRPr lang="en-US">
              <a:latin typeface="Century Gothic" pitchFamily="34" charset="0"/>
            </a:endParaRPr>
          </a:p>
          <a:p>
            <a:pPr algn="ctr"/>
            <a:r>
              <a:rPr lang="en-US">
                <a:latin typeface="Century Gothic" pitchFamily="34" charset="0"/>
              </a:rPr>
              <a:t>www.fltrac.org</a:t>
            </a:r>
          </a:p>
        </p:txBody>
      </p:sp>
      <p:pic>
        <p:nvPicPr>
          <p:cNvPr id="104452" name="Picture 4"/>
          <p:cNvPicPr>
            <a:picLocks noChangeAspect="1"/>
          </p:cNvPicPr>
          <p:nvPr/>
        </p:nvPicPr>
        <p:blipFill>
          <a:blip r:embed="rId4"/>
          <a:srcRect/>
          <a:stretch>
            <a:fillRect/>
          </a:stretch>
        </p:blipFill>
        <p:spPr bwMode="auto">
          <a:xfrm>
            <a:off x="6811963" y="152400"/>
            <a:ext cx="2128837" cy="1524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0" y="0"/>
            <a:ext cx="914400" cy="366713"/>
          </a:xfrm>
          <a:prstGeom prst="rect">
            <a:avLst/>
          </a:prstGeom>
          <a:noFill/>
          <a:ln w="9525">
            <a:noFill/>
            <a:miter lim="800000"/>
            <a:headEnd/>
            <a:tailEnd/>
          </a:ln>
          <a:effectLst/>
        </p:spPr>
        <p:txBody>
          <a:bodyPr>
            <a:spAutoFit/>
          </a:bodyPr>
          <a:lstStyle/>
          <a:p>
            <a:endParaRPr lang="en-US"/>
          </a:p>
        </p:txBody>
      </p:sp>
      <p:sp>
        <p:nvSpPr>
          <p:cNvPr id="105475" name="Rectangle 3"/>
          <p:cNvSpPr>
            <a:spLocks noChangeArrowheads="1"/>
          </p:cNvSpPr>
          <p:nvPr/>
        </p:nvSpPr>
        <p:spPr bwMode="auto">
          <a:xfrm>
            <a:off x="0" y="0"/>
            <a:ext cx="1143000" cy="6858000"/>
          </a:xfrm>
          <a:prstGeom prst="rect">
            <a:avLst/>
          </a:prstGeom>
          <a:solidFill>
            <a:srgbClr val="CE1126"/>
          </a:solidFill>
          <a:ln w="9525">
            <a:solidFill>
              <a:schemeClr val="tx1"/>
            </a:solidFill>
            <a:miter lim="800000"/>
            <a:headEnd/>
            <a:tailEnd/>
          </a:ln>
          <a:effectLst/>
        </p:spPr>
        <p:txBody>
          <a:bodyPr wrap="none" anchor="ctr"/>
          <a:lstStyle/>
          <a:p>
            <a:endParaRPr lang="en-US"/>
          </a:p>
        </p:txBody>
      </p:sp>
      <p:sp>
        <p:nvSpPr>
          <p:cNvPr id="105476" name="Text Box 4"/>
          <p:cNvSpPr txBox="1">
            <a:spLocks noChangeArrowheads="1"/>
          </p:cNvSpPr>
          <p:nvPr/>
        </p:nvSpPr>
        <p:spPr bwMode="auto">
          <a:xfrm>
            <a:off x="1066800" y="381000"/>
            <a:ext cx="8001000" cy="641350"/>
          </a:xfrm>
          <a:prstGeom prst="rect">
            <a:avLst/>
          </a:prstGeom>
          <a:noFill/>
          <a:ln w="9525">
            <a:noFill/>
            <a:miter lim="800000"/>
            <a:headEnd/>
            <a:tailEnd/>
          </a:ln>
          <a:effectLst/>
        </p:spPr>
        <p:txBody>
          <a:bodyPr>
            <a:spAutoFit/>
          </a:bodyPr>
          <a:lstStyle/>
          <a:p>
            <a:pPr algn="ctr">
              <a:spcBef>
                <a:spcPct val="50000"/>
              </a:spcBef>
            </a:pPr>
            <a:r>
              <a:rPr lang="en-US" sz="3600" b="1"/>
              <a:t>Thoroughbred Charities of America</a:t>
            </a:r>
            <a:endParaRPr lang="en-US" sz="3600" b="1" i="1"/>
          </a:p>
        </p:txBody>
      </p:sp>
      <p:pic>
        <p:nvPicPr>
          <p:cNvPr id="105477" name="Picture 5" descr="Image"/>
          <p:cNvPicPr>
            <a:picLocks noChangeAspect="1" noChangeArrowheads="1"/>
          </p:cNvPicPr>
          <p:nvPr/>
        </p:nvPicPr>
        <p:blipFill>
          <a:blip r:embed="rId4">
            <a:lum bright="-10000"/>
          </a:blip>
          <a:srcRect/>
          <a:stretch>
            <a:fillRect/>
          </a:stretch>
        </p:blipFill>
        <p:spPr bwMode="auto">
          <a:xfrm>
            <a:off x="1447800" y="1219200"/>
            <a:ext cx="4643438" cy="4884738"/>
          </a:xfrm>
          <a:prstGeom prst="rect">
            <a:avLst/>
          </a:prstGeom>
          <a:noFill/>
          <a:ln w="9525">
            <a:noFill/>
            <a:miter lim="800000"/>
            <a:headEnd/>
            <a:tailEnd/>
          </a:ln>
        </p:spPr>
      </p:pic>
      <p:sp>
        <p:nvSpPr>
          <p:cNvPr id="105478" name="Text Box 6"/>
          <p:cNvSpPr txBox="1">
            <a:spLocks noChangeArrowheads="1"/>
          </p:cNvSpPr>
          <p:nvPr/>
        </p:nvSpPr>
        <p:spPr bwMode="auto">
          <a:xfrm>
            <a:off x="6400800" y="2225675"/>
            <a:ext cx="2362200" cy="1006475"/>
          </a:xfrm>
          <a:prstGeom prst="rect">
            <a:avLst/>
          </a:prstGeom>
          <a:noFill/>
          <a:ln w="9525">
            <a:noFill/>
            <a:miter lim="800000"/>
            <a:headEnd/>
            <a:tailEnd/>
          </a:ln>
          <a:effectLst/>
        </p:spPr>
        <p:txBody>
          <a:bodyPr>
            <a:spAutoFit/>
          </a:bodyPr>
          <a:lstStyle/>
          <a:p>
            <a:r>
              <a:rPr lang="en-US" sz="2000"/>
              <a:t>Three Lions</a:t>
            </a:r>
          </a:p>
          <a:p>
            <a:r>
              <a:rPr lang="en-US" sz="2000"/>
              <a:t>Nine starts</a:t>
            </a:r>
          </a:p>
          <a:p>
            <a:r>
              <a:rPr lang="en-US" sz="2000"/>
              <a:t>Earned: $17,848</a:t>
            </a:r>
          </a:p>
        </p:txBody>
      </p:sp>
      <p:pic>
        <p:nvPicPr>
          <p:cNvPr id="105479" name="Picture 7" descr="TCA-Logo-4cBkgd"/>
          <p:cNvPicPr preferRelativeResize="0">
            <a:picLocks noChangeAspect="1" noChangeArrowheads="1"/>
          </p:cNvPicPr>
          <p:nvPr/>
        </p:nvPicPr>
        <p:blipFill>
          <a:blip r:embed="rId5"/>
          <a:srcRect/>
          <a:stretch>
            <a:fillRect/>
          </a:stretch>
        </p:blipFill>
        <p:spPr bwMode="auto">
          <a:xfrm>
            <a:off x="6705600" y="4786313"/>
            <a:ext cx="2133600" cy="1843087"/>
          </a:xfrm>
          <a:prstGeom prst="rect">
            <a:avLst/>
          </a:prstGeom>
          <a:noFill/>
        </p:spPr>
      </p:pic>
      <p:sp>
        <p:nvSpPr>
          <p:cNvPr id="105480" name="Rectangle 8"/>
          <p:cNvSpPr>
            <a:spLocks noChangeArrowheads="1"/>
          </p:cNvSpPr>
          <p:nvPr/>
        </p:nvSpPr>
        <p:spPr bwMode="auto">
          <a:xfrm>
            <a:off x="1371600" y="1143000"/>
            <a:ext cx="4800600" cy="5029200"/>
          </a:xfrm>
          <a:prstGeom prst="rect">
            <a:avLst/>
          </a:prstGeom>
          <a:noFill/>
          <a:ln w="38100">
            <a:solidFill>
              <a:schemeClr val="tx1"/>
            </a:solidFill>
            <a:miter lim="800000"/>
            <a:headEnd/>
            <a:tailEnd/>
          </a:ln>
          <a:effec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304800"/>
            <a:ext cx="2895600" cy="1447800"/>
          </a:xfrm>
          <a:prstGeom prst="rect">
            <a:avLst/>
          </a:prstGeom>
          <a:ln>
            <a:noFill/>
          </a:ln>
          <a:effectLst>
            <a:outerShdw blurRad="190500" algn="tl" rotWithShape="0">
              <a:srgbClr val="000000">
                <a:alpha val="70000"/>
              </a:srgbClr>
            </a:outerShdw>
          </a:effectLst>
        </p:spPr>
      </p:pic>
      <p:pic>
        <p:nvPicPr>
          <p:cNvPr id="83970" name="Picture 1"/>
          <p:cNvPicPr>
            <a:picLocks noChangeAspect="1"/>
          </p:cNvPicPr>
          <p:nvPr/>
        </p:nvPicPr>
        <p:blipFill>
          <a:blip r:embed="rId4"/>
          <a:srcRect/>
          <a:stretch>
            <a:fillRect/>
          </a:stretch>
        </p:blipFill>
        <p:spPr bwMode="auto">
          <a:xfrm>
            <a:off x="438150" y="4040188"/>
            <a:ext cx="4705350" cy="1903412"/>
          </a:xfrm>
          <a:prstGeom prst="rect">
            <a:avLst/>
          </a:prstGeom>
          <a:noFill/>
          <a:ln w="9525">
            <a:noFill/>
            <a:miter lim="800000"/>
            <a:headEnd/>
            <a:tailEnd/>
          </a:ln>
        </p:spPr>
      </p:pic>
      <p:pic>
        <p:nvPicPr>
          <p:cNvPr id="83971" name="Picture 6" descr="tattoo_120_60_free"/>
          <p:cNvPicPr>
            <a:picLocks noChangeAspect="1" noChangeArrowheads="1"/>
          </p:cNvPicPr>
          <p:nvPr/>
        </p:nvPicPr>
        <p:blipFill>
          <a:blip r:embed="rId5"/>
          <a:srcRect/>
          <a:stretch>
            <a:fillRect/>
          </a:stretch>
        </p:blipFill>
        <p:spPr bwMode="auto">
          <a:xfrm>
            <a:off x="304800" y="1981200"/>
            <a:ext cx="2895600" cy="1471613"/>
          </a:xfrm>
          <a:prstGeom prst="rect">
            <a:avLst/>
          </a:prstGeom>
          <a:noFill/>
          <a:ln w="9525">
            <a:noFill/>
            <a:miter lim="800000"/>
            <a:headEnd/>
            <a:tailEnd/>
          </a:ln>
        </p:spPr>
      </p:pic>
      <p:sp>
        <p:nvSpPr>
          <p:cNvPr id="4" name="TextBox 3"/>
          <p:cNvSpPr txBox="1"/>
          <p:nvPr/>
        </p:nvSpPr>
        <p:spPr>
          <a:xfrm>
            <a:off x="3519488" y="304800"/>
            <a:ext cx="4648200" cy="461963"/>
          </a:xfrm>
          <a:prstGeom prst="rect">
            <a:avLst/>
          </a:prstGeom>
          <a:noFill/>
        </p:spPr>
        <p:txBody>
          <a:bodyPr>
            <a:spAutoFit/>
          </a:bodyPr>
          <a:lstStyle/>
          <a:p>
            <a:pPr fontAlgn="auto">
              <a:spcBef>
                <a:spcPts val="0"/>
              </a:spcBef>
              <a:spcAft>
                <a:spcPts val="0"/>
              </a:spcAft>
              <a:defRPr/>
            </a:pPr>
            <a:r>
              <a:rPr lang="en-US" sz="2400" dirty="0">
                <a:solidFill>
                  <a:schemeClr val="accent5">
                    <a:lumMod val="50000"/>
                  </a:schemeClr>
                </a:solidFill>
                <a:latin typeface="+mn-lt"/>
                <a:cs typeface="+mn-cs"/>
              </a:rPr>
              <a:t>www.registry.jockeyclub.com</a:t>
            </a:r>
          </a:p>
        </p:txBody>
      </p:sp>
      <p:sp>
        <p:nvSpPr>
          <p:cNvPr id="10" name="TextBox 9"/>
          <p:cNvSpPr txBox="1"/>
          <p:nvPr/>
        </p:nvSpPr>
        <p:spPr>
          <a:xfrm>
            <a:off x="466725" y="5943600"/>
            <a:ext cx="4648200" cy="460375"/>
          </a:xfrm>
          <a:prstGeom prst="rect">
            <a:avLst/>
          </a:prstGeom>
          <a:noFill/>
        </p:spPr>
        <p:txBody>
          <a:bodyPr>
            <a:spAutoFit/>
          </a:bodyPr>
          <a:lstStyle/>
          <a:p>
            <a:pPr algn="ctr" fontAlgn="auto">
              <a:spcBef>
                <a:spcPts val="0"/>
              </a:spcBef>
              <a:spcAft>
                <a:spcPts val="0"/>
              </a:spcAft>
              <a:defRPr/>
            </a:pPr>
            <a:r>
              <a:rPr lang="en-US" sz="2400" dirty="0">
                <a:solidFill>
                  <a:schemeClr val="accent5">
                    <a:lumMod val="50000"/>
                  </a:schemeClr>
                </a:solidFill>
                <a:latin typeface="+mn-lt"/>
                <a:cs typeface="+mn-cs"/>
              </a:rPr>
              <a:t>www.thoroughbredconnect.com</a:t>
            </a:r>
          </a:p>
        </p:txBody>
      </p:sp>
      <p:pic>
        <p:nvPicPr>
          <p:cNvPr id="83974" name="Picture 2"/>
          <p:cNvPicPr>
            <a:picLocks noChangeAspect="1" noChangeArrowheads="1"/>
          </p:cNvPicPr>
          <p:nvPr/>
        </p:nvPicPr>
        <p:blipFill>
          <a:blip r:embed="rId6"/>
          <a:srcRect/>
          <a:stretch>
            <a:fillRect/>
          </a:stretch>
        </p:blipFill>
        <p:spPr bwMode="auto">
          <a:xfrm>
            <a:off x="4367213" y="971550"/>
            <a:ext cx="3733800" cy="306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515100"/>
            <a:ext cx="9144000" cy="342900"/>
          </a:xfrm>
          <a:prstGeom prst="rect">
            <a:avLst/>
          </a:prstGeom>
          <a:solidFill>
            <a:srgbClr val="D8D8D8"/>
          </a:solidFill>
          <a:ln w="9525" cap="flat" cmpd="sng" algn="ctr">
            <a:noFill/>
            <a:prstDash val="solid"/>
          </a:ln>
          <a:effectLst/>
        </p:spPr>
        <p:txBody>
          <a:bodyPr anchor="ctr"/>
          <a:lstStyle/>
          <a:p>
            <a:pPr algn="ctr" defTabSz="457200" fontAlgn="auto">
              <a:spcBef>
                <a:spcPts val="0"/>
              </a:spcBef>
              <a:spcAft>
                <a:spcPts val="0"/>
              </a:spcAft>
              <a:defRPr/>
            </a:pPr>
            <a:endParaRPr lang="en-US" kern="0" dirty="0">
              <a:solidFill>
                <a:srgbClr val="626262"/>
              </a:solidFill>
              <a:latin typeface="Lato Light"/>
              <a:cs typeface="+mn-cs"/>
            </a:endParaRPr>
          </a:p>
        </p:txBody>
      </p:sp>
      <p:sp>
        <p:nvSpPr>
          <p:cNvPr id="22" name="Rectangle 21"/>
          <p:cNvSpPr/>
          <p:nvPr/>
        </p:nvSpPr>
        <p:spPr>
          <a:xfrm>
            <a:off x="581025" y="6565900"/>
            <a:ext cx="6237288" cy="241300"/>
          </a:xfrm>
          <a:prstGeom prst="rect">
            <a:avLst/>
          </a:prstGeom>
          <a:noFill/>
          <a:ln w="9525" cap="flat" cmpd="sng" algn="ctr">
            <a:noFill/>
            <a:prstDash val="solid"/>
          </a:ln>
          <a:effectLst/>
        </p:spPr>
        <p:txBody>
          <a:bodyPr anchor="ctr"/>
          <a:lstStyle/>
          <a:p>
            <a:pPr defTabSz="457200" fontAlgn="auto">
              <a:spcBef>
                <a:spcPts val="0"/>
              </a:spcBef>
              <a:spcAft>
                <a:spcPts val="0"/>
              </a:spcAft>
              <a:defRPr/>
            </a:pPr>
            <a:r>
              <a:rPr lang="en-US" sz="2000" kern="0" dirty="0">
                <a:solidFill>
                  <a:srgbClr val="626262"/>
                </a:solidFill>
                <a:latin typeface="Bebas Neue"/>
                <a:cs typeface="Gotham Book"/>
              </a:rPr>
              <a:t>thoroughbredaftercare.org</a:t>
            </a:r>
            <a:endParaRPr lang="en-US" sz="1600" kern="0" dirty="0">
              <a:solidFill>
                <a:srgbClr val="626262"/>
              </a:solidFill>
              <a:latin typeface="Bebas Neue"/>
              <a:cs typeface="Gotham Book"/>
            </a:endParaRPr>
          </a:p>
        </p:txBody>
      </p:sp>
      <p:sp>
        <p:nvSpPr>
          <p:cNvPr id="20" name="Rectangle 19"/>
          <p:cNvSpPr/>
          <p:nvPr/>
        </p:nvSpPr>
        <p:spPr>
          <a:xfrm>
            <a:off x="0" y="5210175"/>
            <a:ext cx="9144000" cy="1246188"/>
          </a:xfrm>
          <a:prstGeom prst="rect">
            <a:avLst/>
          </a:prstGeom>
          <a:solidFill>
            <a:srgbClr val="ABE0DD"/>
          </a:solidFill>
        </p:spPr>
        <p:txBody>
          <a:bodyPr wrap="none" tIns="73152" bIns="73152" anchor="b">
            <a:normAutofit/>
          </a:bodyPr>
          <a:lstStyle/>
          <a:p>
            <a:pPr defTabSz="457200" eaLnBrk="0" hangingPunct="0">
              <a:lnSpc>
                <a:spcPct val="89000"/>
              </a:lnSpc>
              <a:spcBef>
                <a:spcPts val="1100"/>
              </a:spcBef>
              <a:buClr>
                <a:srgbClr val="8DCACD"/>
              </a:buClr>
              <a:buFont typeface="Arial" pitchFamily="34" charset="0"/>
              <a:buNone/>
              <a:defRPr/>
            </a:pPr>
            <a:endParaRPr lang="en-US" sz="1400" b="1" spc="-20" dirty="0">
              <a:solidFill>
                <a:srgbClr val="FFFFFF"/>
              </a:solidFill>
              <a:latin typeface="Bebas Neue"/>
              <a:ea typeface="MS PGothic" pitchFamily="34" charset="-128"/>
              <a:cs typeface="Gotham Light"/>
            </a:endParaRPr>
          </a:p>
        </p:txBody>
      </p:sp>
      <p:sp>
        <p:nvSpPr>
          <p:cNvPr id="25" name="Title 1"/>
          <p:cNvSpPr txBox="1">
            <a:spLocks/>
          </p:cNvSpPr>
          <p:nvPr/>
        </p:nvSpPr>
        <p:spPr>
          <a:xfrm>
            <a:off x="3898900" y="5943600"/>
            <a:ext cx="5346700" cy="412750"/>
          </a:xfrm>
          <a:prstGeom prst="rect">
            <a:avLst/>
          </a:prstGeom>
        </p:spPr>
        <p:txBody>
          <a:bodyPr lIns="0" rIns="0" bIns="0" anchor="b">
            <a:normAutofit/>
          </a:bodyPr>
          <a:lstStyle>
            <a:lvl1pPr algn="l" defTabSz="457200" rtl="0" eaLnBrk="0" fontAlgn="base" hangingPunct="0">
              <a:lnSpc>
                <a:spcPct val="85000"/>
              </a:lnSpc>
              <a:spcBef>
                <a:spcPct val="0"/>
              </a:spcBef>
              <a:spcAft>
                <a:spcPct val="0"/>
              </a:spcAft>
              <a:defRPr sz="2800" b="0" kern="1200" cap="all" spc="-160">
                <a:ln w="6350" cmpd="sng">
                  <a:noFill/>
                </a:ln>
                <a:solidFill>
                  <a:schemeClr val="tx2"/>
                </a:solidFill>
                <a:latin typeface="Lato Light" panose="020F0302020204030203" pitchFamily="34" charset="0"/>
                <a:ea typeface="MS PGothic" pitchFamily="34" charset="-128"/>
                <a:cs typeface="Gotham Medium"/>
              </a:defRPr>
            </a:lvl1pPr>
            <a:lvl2pPr algn="ctr" defTabSz="457200" rtl="0" eaLnBrk="0" fontAlgn="base" hangingPunct="0">
              <a:lnSpc>
                <a:spcPct val="85000"/>
              </a:lnSpc>
              <a:spcBef>
                <a:spcPct val="0"/>
              </a:spcBef>
              <a:spcAft>
                <a:spcPct val="0"/>
              </a:spcAft>
              <a:defRPr sz="3000">
                <a:solidFill>
                  <a:schemeClr val="bg1"/>
                </a:solidFill>
                <a:latin typeface="Lato Light" charset="0"/>
                <a:ea typeface="MS PGothic" pitchFamily="34" charset="-128"/>
              </a:defRPr>
            </a:lvl2pPr>
            <a:lvl3pPr algn="ctr" defTabSz="457200" rtl="0" eaLnBrk="0" fontAlgn="base" hangingPunct="0">
              <a:lnSpc>
                <a:spcPct val="85000"/>
              </a:lnSpc>
              <a:spcBef>
                <a:spcPct val="0"/>
              </a:spcBef>
              <a:spcAft>
                <a:spcPct val="0"/>
              </a:spcAft>
              <a:defRPr sz="3000">
                <a:solidFill>
                  <a:schemeClr val="bg1"/>
                </a:solidFill>
                <a:latin typeface="Lato Light" charset="0"/>
                <a:ea typeface="MS PGothic" pitchFamily="34" charset="-128"/>
              </a:defRPr>
            </a:lvl3pPr>
            <a:lvl4pPr algn="ctr" defTabSz="457200" rtl="0" eaLnBrk="0" fontAlgn="base" hangingPunct="0">
              <a:lnSpc>
                <a:spcPct val="85000"/>
              </a:lnSpc>
              <a:spcBef>
                <a:spcPct val="0"/>
              </a:spcBef>
              <a:spcAft>
                <a:spcPct val="0"/>
              </a:spcAft>
              <a:defRPr sz="3000">
                <a:solidFill>
                  <a:schemeClr val="bg1"/>
                </a:solidFill>
                <a:latin typeface="Lato Light" charset="0"/>
                <a:ea typeface="MS PGothic" pitchFamily="34" charset="-128"/>
              </a:defRPr>
            </a:lvl4pPr>
            <a:lvl5pPr algn="ctr" defTabSz="457200" rtl="0" eaLnBrk="0" fontAlgn="base" hangingPunct="0">
              <a:lnSpc>
                <a:spcPct val="85000"/>
              </a:lnSpc>
              <a:spcBef>
                <a:spcPct val="0"/>
              </a:spcBef>
              <a:spcAft>
                <a:spcPct val="0"/>
              </a:spcAft>
              <a:defRPr sz="3000">
                <a:solidFill>
                  <a:schemeClr val="bg1"/>
                </a:solidFill>
                <a:latin typeface="Lato Light" charset="0"/>
                <a:ea typeface="MS PGothic" pitchFamily="34" charset="-128"/>
              </a:defRPr>
            </a:lvl5pPr>
            <a:lvl6pPr marL="457200" algn="ctr" defTabSz="457200" rtl="0" fontAlgn="base">
              <a:lnSpc>
                <a:spcPct val="85000"/>
              </a:lnSpc>
              <a:spcBef>
                <a:spcPct val="0"/>
              </a:spcBef>
              <a:spcAft>
                <a:spcPct val="0"/>
              </a:spcAft>
              <a:defRPr sz="3000">
                <a:solidFill>
                  <a:schemeClr val="bg1"/>
                </a:solidFill>
                <a:latin typeface="Lato Light" charset="0"/>
                <a:ea typeface="ＭＳ Ｐゴシック" charset="0"/>
              </a:defRPr>
            </a:lvl6pPr>
            <a:lvl7pPr marL="914400" algn="ctr" defTabSz="457200" rtl="0" fontAlgn="base">
              <a:lnSpc>
                <a:spcPct val="85000"/>
              </a:lnSpc>
              <a:spcBef>
                <a:spcPct val="0"/>
              </a:spcBef>
              <a:spcAft>
                <a:spcPct val="0"/>
              </a:spcAft>
              <a:defRPr sz="3000">
                <a:solidFill>
                  <a:schemeClr val="bg1"/>
                </a:solidFill>
                <a:latin typeface="Lato Light" charset="0"/>
                <a:ea typeface="ＭＳ Ｐゴシック" charset="0"/>
              </a:defRPr>
            </a:lvl7pPr>
            <a:lvl8pPr marL="1371600" algn="ctr" defTabSz="457200" rtl="0" fontAlgn="base">
              <a:lnSpc>
                <a:spcPct val="85000"/>
              </a:lnSpc>
              <a:spcBef>
                <a:spcPct val="0"/>
              </a:spcBef>
              <a:spcAft>
                <a:spcPct val="0"/>
              </a:spcAft>
              <a:defRPr sz="3000">
                <a:solidFill>
                  <a:schemeClr val="bg1"/>
                </a:solidFill>
                <a:latin typeface="Lato Light" charset="0"/>
                <a:ea typeface="ＭＳ Ｐゴシック" charset="0"/>
              </a:defRPr>
            </a:lvl8pPr>
            <a:lvl9pPr marL="1828800" algn="ctr" defTabSz="457200" rtl="0" fontAlgn="base">
              <a:lnSpc>
                <a:spcPct val="85000"/>
              </a:lnSpc>
              <a:spcBef>
                <a:spcPct val="0"/>
              </a:spcBef>
              <a:spcAft>
                <a:spcPct val="0"/>
              </a:spcAft>
              <a:defRPr sz="3000">
                <a:solidFill>
                  <a:schemeClr val="bg1"/>
                </a:solidFill>
                <a:latin typeface="Lato Light" charset="0"/>
                <a:ea typeface="ＭＳ Ｐゴシック" charset="0"/>
              </a:defRPr>
            </a:lvl9pPr>
          </a:lstStyle>
          <a:p>
            <a:pPr>
              <a:defRPr/>
            </a:pPr>
            <a:r>
              <a:rPr lang="en-US" cap="none" dirty="0" smtClean="0">
                <a:solidFill>
                  <a:schemeClr val="bg1"/>
                </a:solidFill>
                <a:latin typeface="Bebas Neue"/>
                <a:cs typeface="Lato" panose="020F0502020204030203" pitchFamily="34" charset="0"/>
              </a:rPr>
              <a:t>Sharing The Responsibility</a:t>
            </a:r>
            <a:endParaRPr lang="en-US" cap="none" dirty="0">
              <a:solidFill>
                <a:schemeClr val="bg1"/>
              </a:solidFill>
              <a:latin typeface="Bebas Neue"/>
              <a:cs typeface="Lato" panose="020F0502020204030203" pitchFamily="34" charset="0"/>
            </a:endParaRPr>
          </a:p>
        </p:txBody>
      </p:sp>
      <p:grpSp>
        <p:nvGrpSpPr>
          <p:cNvPr id="27653" name="Group 38"/>
          <p:cNvGrpSpPr>
            <a:grpSpLocks/>
          </p:cNvGrpSpPr>
          <p:nvPr/>
        </p:nvGrpSpPr>
        <p:grpSpPr bwMode="auto">
          <a:xfrm>
            <a:off x="2063750" y="1981200"/>
            <a:ext cx="5105400" cy="3116263"/>
            <a:chOff x="-76200" y="2362200"/>
            <a:chExt cx="7010400" cy="4635631"/>
          </a:xfrm>
        </p:grpSpPr>
        <p:pic>
          <p:nvPicPr>
            <p:cNvPr id="27661" name="Picture 37"/>
            <p:cNvPicPr>
              <a:picLocks noChangeAspect="1"/>
            </p:cNvPicPr>
            <p:nvPr/>
          </p:nvPicPr>
          <p:blipFill>
            <a:blip r:embed="rId3">
              <a:grayscl/>
            </a:blip>
            <a:srcRect/>
            <a:stretch>
              <a:fillRect/>
            </a:stretch>
          </p:blipFill>
          <p:spPr bwMode="auto">
            <a:xfrm>
              <a:off x="-38529" y="2362200"/>
              <a:ext cx="6896529" cy="4580530"/>
            </a:xfrm>
            <a:prstGeom prst="rect">
              <a:avLst/>
            </a:prstGeom>
            <a:noFill/>
            <a:ln w="9525">
              <a:noFill/>
              <a:miter lim="800000"/>
              <a:headEnd/>
              <a:tailEnd/>
            </a:ln>
          </p:spPr>
        </p:pic>
        <p:sp>
          <p:nvSpPr>
            <p:cNvPr id="50" name="Rectangle 49"/>
            <p:cNvSpPr/>
            <p:nvPr/>
          </p:nvSpPr>
          <p:spPr>
            <a:xfrm>
              <a:off x="-76200" y="6936432"/>
              <a:ext cx="7010400" cy="61399"/>
            </a:xfrm>
            <a:prstGeom prst="rect">
              <a:avLst/>
            </a:prstGeom>
            <a:solidFill>
              <a:srgbClr val="2C8F92"/>
            </a:solidFill>
          </p:spPr>
          <p:txBody>
            <a:bodyPr wrap="none" tIns="73152" bIns="73152" anchor="b">
              <a:normAutofit fontScale="25000" lnSpcReduction="20000"/>
            </a:bodyPr>
            <a:lstStyle/>
            <a:p>
              <a:pPr defTabSz="457200" eaLnBrk="0" hangingPunct="0">
                <a:lnSpc>
                  <a:spcPct val="89000"/>
                </a:lnSpc>
                <a:spcBef>
                  <a:spcPts val="1100"/>
                </a:spcBef>
                <a:buClr>
                  <a:srgbClr val="8DCACD"/>
                </a:buClr>
                <a:buFont typeface="Arial" pitchFamily="34" charset="0"/>
                <a:buNone/>
                <a:defRPr/>
              </a:pPr>
              <a:endParaRPr lang="en-US" spc="-20" dirty="0">
                <a:solidFill>
                  <a:srgbClr val="FFFFFF"/>
                </a:solidFill>
                <a:latin typeface="Bebas Neue"/>
                <a:ea typeface="MS PGothic" pitchFamily="34" charset="-128"/>
                <a:cs typeface="Gotham Light"/>
              </a:endParaRPr>
            </a:p>
          </p:txBody>
        </p:sp>
      </p:grpSp>
      <p:pic>
        <p:nvPicPr>
          <p:cNvPr id="27654" name="Picture 39"/>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6619875" y="4814888"/>
            <a:ext cx="395288" cy="141287"/>
          </a:xfrm>
          <a:prstGeom prst="rect">
            <a:avLst/>
          </a:prstGeom>
          <a:noFill/>
          <a:ln w="9525">
            <a:noFill/>
            <a:miter lim="800000"/>
            <a:headEnd/>
            <a:tailEnd/>
          </a:ln>
        </p:spPr>
      </p:pic>
      <p:pic>
        <p:nvPicPr>
          <p:cNvPr id="27655" name="Picture 2"/>
          <p:cNvPicPr>
            <a:picLocks noChangeAspect="1"/>
          </p:cNvPicPr>
          <p:nvPr/>
        </p:nvPicPr>
        <p:blipFill>
          <a:blip r:embed="rId5"/>
          <a:srcRect/>
          <a:stretch>
            <a:fillRect/>
          </a:stretch>
        </p:blipFill>
        <p:spPr bwMode="auto">
          <a:xfrm>
            <a:off x="2344738" y="520700"/>
            <a:ext cx="4543425" cy="1246188"/>
          </a:xfrm>
          <a:prstGeom prst="rect">
            <a:avLst/>
          </a:prstGeom>
          <a:noFill/>
          <a:ln w="9525">
            <a:noFill/>
            <a:miter lim="800000"/>
            <a:headEnd/>
            <a:tailEnd/>
          </a:ln>
        </p:spPr>
      </p:pic>
      <p:sp>
        <p:nvSpPr>
          <p:cNvPr id="27656" name="Freeform 5"/>
          <p:cNvSpPr>
            <a:spLocks noEditPoints="1"/>
          </p:cNvSpPr>
          <p:nvPr/>
        </p:nvSpPr>
        <p:spPr bwMode="auto">
          <a:xfrm>
            <a:off x="1071563" y="5322888"/>
            <a:ext cx="244475" cy="142875"/>
          </a:xfrm>
          <a:custGeom>
            <a:avLst/>
            <a:gdLst>
              <a:gd name="T0" fmla="*/ 2147483647 w 1484"/>
              <a:gd name="T1" fmla="*/ 413720314 h 1313"/>
              <a:gd name="T2" fmla="*/ 2147483647 w 1484"/>
              <a:gd name="T3" fmla="*/ 413720314 h 1313"/>
              <a:gd name="T4" fmla="*/ 2147483647 w 1484"/>
              <a:gd name="T5" fmla="*/ 0 h 1313"/>
              <a:gd name="T6" fmla="*/ 2147483647 w 1484"/>
              <a:gd name="T7" fmla="*/ 0 h 1313"/>
              <a:gd name="T8" fmla="*/ 2147483647 w 1484"/>
              <a:gd name="T9" fmla="*/ 413720314 h 1313"/>
              <a:gd name="T10" fmla="*/ 2147483647 w 1484"/>
              <a:gd name="T11" fmla="*/ 413720314 h 1313"/>
              <a:gd name="T12" fmla="*/ 2147483647 w 1484"/>
              <a:gd name="T13" fmla="*/ 541779326 h 1313"/>
              <a:gd name="T14" fmla="*/ 2147483647 w 1484"/>
              <a:gd name="T15" fmla="*/ 541779326 h 1313"/>
              <a:gd name="T16" fmla="*/ 2147483647 w 1484"/>
              <a:gd name="T17" fmla="*/ 948943292 h 1313"/>
              <a:gd name="T18" fmla="*/ 2147483647 w 1484"/>
              <a:gd name="T19" fmla="*/ 948943292 h 1313"/>
              <a:gd name="T20" fmla="*/ 2147483647 w 1484"/>
              <a:gd name="T21" fmla="*/ 541779326 h 1313"/>
              <a:gd name="T22" fmla="*/ 2147483647 w 1484"/>
              <a:gd name="T23" fmla="*/ 541779326 h 1313"/>
              <a:gd name="T24" fmla="*/ 2147483647 w 1484"/>
              <a:gd name="T25" fmla="*/ 413720314 h 1313"/>
              <a:gd name="T26" fmla="*/ 2147483647 w 1484"/>
              <a:gd name="T27" fmla="*/ 413720314 h 1313"/>
              <a:gd name="T28" fmla="*/ 1154983936 w 1484"/>
              <a:gd name="T29" fmla="*/ 853718752 h 1313"/>
              <a:gd name="T30" fmla="*/ 1154983936 w 1484"/>
              <a:gd name="T31" fmla="*/ 853718752 h 1313"/>
              <a:gd name="T32" fmla="*/ 610867506 w 1484"/>
              <a:gd name="T33" fmla="*/ 553279220 h 1313"/>
              <a:gd name="T34" fmla="*/ 850771117 w 1484"/>
              <a:gd name="T35" fmla="*/ 113281025 h 1313"/>
              <a:gd name="T36" fmla="*/ 1407237297 w 1484"/>
              <a:gd name="T37" fmla="*/ 403872555 h 1313"/>
              <a:gd name="T38" fmla="*/ 1154983936 w 1484"/>
              <a:gd name="T39" fmla="*/ 853718752 h 1313"/>
              <a:gd name="T40" fmla="*/ 1699080519 w 1484"/>
              <a:gd name="T41" fmla="*/ 1618781954 h 1313"/>
              <a:gd name="T42" fmla="*/ 1699080519 w 1484"/>
              <a:gd name="T43" fmla="*/ 1618781954 h 1313"/>
              <a:gd name="T44" fmla="*/ 1063473984 w 1484"/>
              <a:gd name="T45" fmla="*/ 1979972494 h 1313"/>
              <a:gd name="T46" fmla="*/ 358614472 w 1484"/>
              <a:gd name="T47" fmla="*/ 1679532962 h 1313"/>
              <a:gd name="T48" fmla="*/ 996703226 w 1484"/>
              <a:gd name="T49" fmla="*/ 1328190398 h 1313"/>
              <a:gd name="T50" fmla="*/ 1699080519 w 1484"/>
              <a:gd name="T51" fmla="*/ 1618781954 h 1313"/>
              <a:gd name="T52" fmla="*/ 1990923741 w 1484"/>
              <a:gd name="T53" fmla="*/ 0 h 1313"/>
              <a:gd name="T54" fmla="*/ 1990923741 w 1484"/>
              <a:gd name="T55" fmla="*/ 0 h 1313"/>
              <a:gd name="T56" fmla="*/ 1088192838 w 1484"/>
              <a:gd name="T57" fmla="*/ 0 h 1313"/>
              <a:gd name="T58" fmla="*/ 185482029 w 1484"/>
              <a:gd name="T59" fmla="*/ 518792505 h 1313"/>
              <a:gd name="T60" fmla="*/ 981851574 w 1484"/>
              <a:gd name="T61" fmla="*/ 976846969 h 1313"/>
              <a:gd name="T62" fmla="*/ 981851574 w 1484"/>
              <a:gd name="T63" fmla="*/ 1099988801 h 1313"/>
              <a:gd name="T64" fmla="*/ 1103044490 w 1484"/>
              <a:gd name="T65" fmla="*/ 1239534848 h 1313"/>
              <a:gd name="T66" fmla="*/ 0 w 1484"/>
              <a:gd name="T67" fmla="*/ 1689381369 h 1313"/>
              <a:gd name="T68" fmla="*/ 917562215 w 1484"/>
              <a:gd name="T69" fmla="*/ 2119532372 h 1313"/>
              <a:gd name="T70" fmla="*/ 1990923741 w 1484"/>
              <a:gd name="T71" fmla="*/ 1582669686 h 1313"/>
              <a:gd name="T72" fmla="*/ 1380036388 w 1484"/>
              <a:gd name="T73" fmla="*/ 993264151 h 1313"/>
              <a:gd name="T74" fmla="*/ 1844992288 w 1484"/>
              <a:gd name="T75" fmla="*/ 484319189 h 1313"/>
              <a:gd name="T76" fmla="*/ 1580369659 w 1484"/>
              <a:gd name="T77" fmla="*/ 105072434 h 1313"/>
              <a:gd name="T78" fmla="*/ 1990923741 w 1484"/>
              <a:gd name="T79" fmla="*/ 0 h 13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84"/>
              <a:gd name="T121" fmla="*/ 0 h 1313"/>
              <a:gd name="T122" fmla="*/ 1484 w 1484"/>
              <a:gd name="T123" fmla="*/ 1313 h 13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84" h="1313">
                <a:moveTo>
                  <a:pt x="1232" y="252"/>
                </a:moveTo>
                <a:lnTo>
                  <a:pt x="1232" y="252"/>
                </a:lnTo>
                <a:lnTo>
                  <a:pt x="1232" y="0"/>
                </a:lnTo>
                <a:lnTo>
                  <a:pt x="1158" y="0"/>
                </a:lnTo>
                <a:lnTo>
                  <a:pt x="1158" y="252"/>
                </a:lnTo>
                <a:lnTo>
                  <a:pt x="905" y="252"/>
                </a:lnTo>
                <a:lnTo>
                  <a:pt x="905" y="330"/>
                </a:lnTo>
                <a:lnTo>
                  <a:pt x="1158" y="330"/>
                </a:lnTo>
                <a:lnTo>
                  <a:pt x="1158" y="578"/>
                </a:lnTo>
                <a:lnTo>
                  <a:pt x="1232" y="578"/>
                </a:lnTo>
                <a:lnTo>
                  <a:pt x="1232" y="330"/>
                </a:lnTo>
                <a:lnTo>
                  <a:pt x="1484" y="330"/>
                </a:lnTo>
                <a:lnTo>
                  <a:pt x="1484" y="252"/>
                </a:lnTo>
                <a:lnTo>
                  <a:pt x="1232" y="252"/>
                </a:lnTo>
                <a:close/>
                <a:moveTo>
                  <a:pt x="467" y="520"/>
                </a:moveTo>
                <a:lnTo>
                  <a:pt x="467" y="520"/>
                </a:lnTo>
                <a:cubicBezTo>
                  <a:pt x="381" y="541"/>
                  <a:pt x="279" y="461"/>
                  <a:pt x="247" y="337"/>
                </a:cubicBezTo>
                <a:cubicBezTo>
                  <a:pt x="210" y="214"/>
                  <a:pt x="258" y="91"/>
                  <a:pt x="344" y="69"/>
                </a:cubicBezTo>
                <a:cubicBezTo>
                  <a:pt x="435" y="43"/>
                  <a:pt x="537" y="123"/>
                  <a:pt x="569" y="246"/>
                </a:cubicBezTo>
                <a:cubicBezTo>
                  <a:pt x="601" y="375"/>
                  <a:pt x="558" y="493"/>
                  <a:pt x="467" y="520"/>
                </a:cubicBezTo>
                <a:close/>
                <a:moveTo>
                  <a:pt x="687" y="986"/>
                </a:moveTo>
                <a:lnTo>
                  <a:pt x="687" y="986"/>
                </a:lnTo>
                <a:cubicBezTo>
                  <a:pt x="698" y="1098"/>
                  <a:pt x="580" y="1195"/>
                  <a:pt x="430" y="1206"/>
                </a:cubicBezTo>
                <a:cubicBezTo>
                  <a:pt x="279" y="1216"/>
                  <a:pt x="156" y="1136"/>
                  <a:pt x="145" y="1023"/>
                </a:cubicBezTo>
                <a:cubicBezTo>
                  <a:pt x="140" y="916"/>
                  <a:pt x="253" y="820"/>
                  <a:pt x="403" y="809"/>
                </a:cubicBezTo>
                <a:cubicBezTo>
                  <a:pt x="553" y="798"/>
                  <a:pt x="682" y="879"/>
                  <a:pt x="687" y="986"/>
                </a:cubicBezTo>
                <a:close/>
                <a:moveTo>
                  <a:pt x="805" y="0"/>
                </a:moveTo>
                <a:lnTo>
                  <a:pt x="805" y="0"/>
                </a:lnTo>
                <a:lnTo>
                  <a:pt x="440" y="0"/>
                </a:lnTo>
                <a:cubicBezTo>
                  <a:pt x="440" y="0"/>
                  <a:pt x="75" y="11"/>
                  <a:pt x="75" y="316"/>
                </a:cubicBezTo>
                <a:cubicBezTo>
                  <a:pt x="75" y="627"/>
                  <a:pt x="397" y="595"/>
                  <a:pt x="397" y="595"/>
                </a:cubicBezTo>
                <a:lnTo>
                  <a:pt x="397" y="670"/>
                </a:lnTo>
                <a:cubicBezTo>
                  <a:pt x="397" y="702"/>
                  <a:pt x="440" y="691"/>
                  <a:pt x="446" y="755"/>
                </a:cubicBezTo>
                <a:cubicBezTo>
                  <a:pt x="424" y="755"/>
                  <a:pt x="0" y="745"/>
                  <a:pt x="0" y="1029"/>
                </a:cubicBezTo>
                <a:cubicBezTo>
                  <a:pt x="0" y="1307"/>
                  <a:pt x="371" y="1291"/>
                  <a:pt x="371" y="1291"/>
                </a:cubicBezTo>
                <a:cubicBezTo>
                  <a:pt x="371" y="1291"/>
                  <a:pt x="805" y="1313"/>
                  <a:pt x="805" y="964"/>
                </a:cubicBezTo>
                <a:cubicBezTo>
                  <a:pt x="805" y="755"/>
                  <a:pt x="558" y="686"/>
                  <a:pt x="558" y="605"/>
                </a:cubicBezTo>
                <a:cubicBezTo>
                  <a:pt x="558" y="520"/>
                  <a:pt x="746" y="493"/>
                  <a:pt x="746" y="295"/>
                </a:cubicBezTo>
                <a:cubicBezTo>
                  <a:pt x="746" y="177"/>
                  <a:pt x="736" y="107"/>
                  <a:pt x="639" y="64"/>
                </a:cubicBezTo>
                <a:cubicBezTo>
                  <a:pt x="639" y="37"/>
                  <a:pt x="805" y="53"/>
                  <a:pt x="805" y="0"/>
                </a:cubicBezTo>
                <a:close/>
              </a:path>
            </a:pathLst>
          </a:custGeom>
          <a:solidFill>
            <a:srgbClr val="000000">
              <a:alpha val="54901"/>
            </a:srgbClr>
          </a:solidFill>
          <a:ln w="9525">
            <a:noFill/>
            <a:round/>
            <a:headEnd/>
            <a:tailEnd/>
          </a:ln>
        </p:spPr>
        <p:txBody>
          <a:bodyPr/>
          <a:lstStyle/>
          <a:p>
            <a:endParaRPr lang="en-US"/>
          </a:p>
        </p:txBody>
      </p:sp>
      <p:sp>
        <p:nvSpPr>
          <p:cNvPr id="27657" name="Freeform 6"/>
          <p:cNvSpPr>
            <a:spLocks/>
          </p:cNvSpPr>
          <p:nvPr/>
        </p:nvSpPr>
        <p:spPr bwMode="auto">
          <a:xfrm>
            <a:off x="92075" y="5322888"/>
            <a:ext cx="114300" cy="163512"/>
          </a:xfrm>
          <a:custGeom>
            <a:avLst/>
            <a:gdLst>
              <a:gd name="T0" fmla="*/ 1388432142 w 704"/>
              <a:gd name="T1" fmla="*/ 418363301 h 1506"/>
              <a:gd name="T2" fmla="*/ 1388432142 w 704"/>
              <a:gd name="T3" fmla="*/ 418363301 h 1506"/>
              <a:gd name="T4" fmla="*/ 1705861316 w 704"/>
              <a:gd name="T5" fmla="*/ 418363301 h 1506"/>
              <a:gd name="T6" fmla="*/ 1705861316 w 704"/>
              <a:gd name="T7" fmla="*/ 0 h 1506"/>
              <a:gd name="T8" fmla="*/ 1192155406 w 704"/>
              <a:gd name="T9" fmla="*/ 0 h 1506"/>
              <a:gd name="T10" fmla="*/ 375572297 w 704"/>
              <a:gd name="T11" fmla="*/ 551247528 h 1506"/>
              <a:gd name="T12" fmla="*/ 375572297 w 704"/>
              <a:gd name="T13" fmla="*/ 808833100 h 1506"/>
              <a:gd name="T14" fmla="*/ 0 w 704"/>
              <a:gd name="T15" fmla="*/ 808833100 h 1506"/>
              <a:gd name="T16" fmla="*/ 0 w 704"/>
              <a:gd name="T17" fmla="*/ 1228835982 h 1506"/>
              <a:gd name="T18" fmla="*/ 375572297 w 704"/>
              <a:gd name="T19" fmla="*/ 1228835982 h 1506"/>
              <a:gd name="T20" fmla="*/ 375572297 w 704"/>
              <a:gd name="T21" fmla="*/ 2147483647 h 1506"/>
              <a:gd name="T22" fmla="*/ 1131579674 w 704"/>
              <a:gd name="T23" fmla="*/ 2147483647 h 1506"/>
              <a:gd name="T24" fmla="*/ 1131579674 w 704"/>
              <a:gd name="T25" fmla="*/ 1228835982 h 1506"/>
              <a:gd name="T26" fmla="*/ 1645284935 w 704"/>
              <a:gd name="T27" fmla="*/ 1228835982 h 1506"/>
              <a:gd name="T28" fmla="*/ 1705861316 w 704"/>
              <a:gd name="T29" fmla="*/ 808833100 h 1506"/>
              <a:gd name="T30" fmla="*/ 1131579674 w 704"/>
              <a:gd name="T31" fmla="*/ 808833100 h 1506"/>
              <a:gd name="T32" fmla="*/ 1131579674 w 704"/>
              <a:gd name="T33" fmla="*/ 593907516 h 1506"/>
              <a:gd name="T34" fmla="*/ 1388432142 w 704"/>
              <a:gd name="T35" fmla="*/ 418363301 h 15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4"/>
              <a:gd name="T55" fmla="*/ 0 h 1506"/>
              <a:gd name="T56" fmla="*/ 704 w 704"/>
              <a:gd name="T57" fmla="*/ 1506 h 15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rgbClr val="000000">
              <a:alpha val="54901"/>
            </a:srgbClr>
          </a:solidFill>
          <a:ln w="9525">
            <a:noFill/>
            <a:round/>
            <a:headEnd/>
            <a:tailEnd/>
          </a:ln>
        </p:spPr>
        <p:txBody>
          <a:bodyPr/>
          <a:lstStyle/>
          <a:p>
            <a:endParaRPr lang="en-US"/>
          </a:p>
        </p:txBody>
      </p:sp>
      <p:sp>
        <p:nvSpPr>
          <p:cNvPr id="27658" name="Freeform 7"/>
          <p:cNvSpPr>
            <a:spLocks noEditPoints="1"/>
          </p:cNvSpPr>
          <p:nvPr/>
        </p:nvSpPr>
        <p:spPr bwMode="auto">
          <a:xfrm>
            <a:off x="334963" y="5313363"/>
            <a:ext cx="255587" cy="161925"/>
          </a:xfrm>
          <a:custGeom>
            <a:avLst/>
            <a:gdLst>
              <a:gd name="T0" fmla="*/ 2147483647 w 1562"/>
              <a:gd name="T1" fmla="*/ 767112211 h 1491"/>
              <a:gd name="T2" fmla="*/ 2147483647 w 1562"/>
              <a:gd name="T3" fmla="*/ 767112211 h 1491"/>
              <a:gd name="T4" fmla="*/ 2147483647 w 1562"/>
              <a:gd name="T5" fmla="*/ 1046953611 h 1491"/>
              <a:gd name="T6" fmla="*/ 2147483647 w 1562"/>
              <a:gd name="T7" fmla="*/ 803318423 h 1491"/>
              <a:gd name="T8" fmla="*/ 1328867394 w 1562"/>
              <a:gd name="T9" fmla="*/ 803318423 h 1491"/>
              <a:gd name="T10" fmla="*/ 1328867394 w 1562"/>
              <a:gd name="T11" fmla="*/ 2147483647 h 1491"/>
              <a:gd name="T12" fmla="*/ 2147483647 w 1562"/>
              <a:gd name="T13" fmla="*/ 2147483647 h 1491"/>
              <a:gd name="T14" fmla="*/ 2147483647 w 1562"/>
              <a:gd name="T15" fmla="*/ 1532566585 h 1491"/>
              <a:gd name="T16" fmla="*/ 2147483647 w 1562"/>
              <a:gd name="T17" fmla="*/ 1399234921 h 1491"/>
              <a:gd name="T18" fmla="*/ 2147483647 w 1562"/>
              <a:gd name="T19" fmla="*/ 1191820012 h 1491"/>
              <a:gd name="T20" fmla="*/ 2147483647 w 1562"/>
              <a:gd name="T21" fmla="*/ 1568787080 h 1491"/>
              <a:gd name="T22" fmla="*/ 2147483647 w 1562"/>
              <a:gd name="T23" fmla="*/ 2147483647 h 1491"/>
              <a:gd name="T24" fmla="*/ 2147483647 w 1562"/>
              <a:gd name="T25" fmla="*/ 2147483647 h 1491"/>
              <a:gd name="T26" fmla="*/ 2147483647 w 1562"/>
              <a:gd name="T27" fmla="*/ 1507881692 h 1491"/>
              <a:gd name="T28" fmla="*/ 2147483647 w 1562"/>
              <a:gd name="T29" fmla="*/ 767112211 h 1491"/>
              <a:gd name="T30" fmla="*/ 54341899 w 1562"/>
              <a:gd name="T31" fmla="*/ 2147483647 h 1491"/>
              <a:gd name="T32" fmla="*/ 54341899 w 1562"/>
              <a:gd name="T33" fmla="*/ 2147483647 h 1491"/>
              <a:gd name="T34" fmla="*/ 881791535 w 1562"/>
              <a:gd name="T35" fmla="*/ 2147483647 h 1491"/>
              <a:gd name="T36" fmla="*/ 881791535 w 1562"/>
              <a:gd name="T37" fmla="*/ 801674870 h 1491"/>
              <a:gd name="T38" fmla="*/ 54341899 w 1562"/>
              <a:gd name="T39" fmla="*/ 801674870 h 1491"/>
              <a:gd name="T40" fmla="*/ 54341899 w 1562"/>
              <a:gd name="T41" fmla="*/ 2147483647 h 1491"/>
              <a:gd name="T42" fmla="*/ 476717047 w 1562"/>
              <a:gd name="T43" fmla="*/ 0 h 1491"/>
              <a:gd name="T44" fmla="*/ 476717047 w 1562"/>
              <a:gd name="T45" fmla="*/ 0 h 1491"/>
              <a:gd name="T46" fmla="*/ 0 w 1562"/>
              <a:gd name="T47" fmla="*/ 293019799 h 1491"/>
              <a:gd name="T48" fmla="*/ 459416530 w 1562"/>
              <a:gd name="T49" fmla="*/ 571217755 h 1491"/>
              <a:gd name="T50" fmla="*/ 936133577 w 1562"/>
              <a:gd name="T51" fmla="*/ 293019799 h 1491"/>
              <a:gd name="T52" fmla="*/ 476717047 w 1562"/>
              <a:gd name="T53" fmla="*/ 0 h 14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2"/>
              <a:gd name="T82" fmla="*/ 0 h 1491"/>
              <a:gd name="T83" fmla="*/ 1562 w 1562"/>
              <a:gd name="T84" fmla="*/ 1491 h 14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rgbClr val="000000">
              <a:alpha val="54901"/>
            </a:srgbClr>
          </a:solidFill>
          <a:ln w="9525">
            <a:noFill/>
            <a:round/>
            <a:headEnd/>
            <a:tailEnd/>
          </a:ln>
        </p:spPr>
        <p:txBody>
          <a:bodyPr/>
          <a:lstStyle/>
          <a:p>
            <a:endParaRPr lang="en-US"/>
          </a:p>
        </p:txBody>
      </p:sp>
      <p:sp>
        <p:nvSpPr>
          <p:cNvPr id="27659" name="Freeform 8"/>
          <p:cNvSpPr>
            <a:spLocks/>
          </p:cNvSpPr>
          <p:nvPr/>
        </p:nvSpPr>
        <p:spPr bwMode="auto">
          <a:xfrm>
            <a:off x="684213" y="5330825"/>
            <a:ext cx="276225" cy="147638"/>
          </a:xfrm>
          <a:custGeom>
            <a:avLst/>
            <a:gdLst>
              <a:gd name="T0" fmla="*/ 2147483647 w 1690"/>
              <a:gd name="T1" fmla="*/ 367711939 h 1374"/>
              <a:gd name="T2" fmla="*/ 2147483647 w 1690"/>
              <a:gd name="T3" fmla="*/ 367711939 h 1374"/>
              <a:gd name="T4" fmla="*/ 2147483647 w 1690"/>
              <a:gd name="T5" fmla="*/ 49465701 h 1374"/>
              <a:gd name="T6" fmla="*/ 2147483647 w 1690"/>
              <a:gd name="T7" fmla="*/ 178084608 h 1374"/>
              <a:gd name="T8" fmla="*/ 2147483647 w 1690"/>
              <a:gd name="T9" fmla="*/ 0 h 1374"/>
              <a:gd name="T10" fmla="*/ 2000757892 w 1690"/>
              <a:gd name="T11" fmla="*/ 587013601 h 1374"/>
              <a:gd name="T12" fmla="*/ 2015371372 w 1690"/>
              <a:gd name="T13" fmla="*/ 705736709 h 1374"/>
              <a:gd name="T14" fmla="*/ 277823909 w 1690"/>
              <a:gd name="T15" fmla="*/ 108827268 h 1374"/>
              <a:gd name="T16" fmla="*/ 175466700 w 1690"/>
              <a:gd name="T17" fmla="*/ 397399540 h 1374"/>
              <a:gd name="T18" fmla="*/ 543439851 w 1690"/>
              <a:gd name="T19" fmla="*/ 873938719 h 1374"/>
              <a:gd name="T20" fmla="*/ 160832826 w 1690"/>
              <a:gd name="T21" fmla="*/ 804681515 h 1374"/>
              <a:gd name="T22" fmla="*/ 160832826 w 1690"/>
              <a:gd name="T23" fmla="*/ 814577382 h 1374"/>
              <a:gd name="T24" fmla="*/ 838322889 w 1690"/>
              <a:gd name="T25" fmla="*/ 1371916813 h 1374"/>
              <a:gd name="T26" fmla="*/ 616549260 w 1690"/>
              <a:gd name="T27" fmla="*/ 1391694683 h 1374"/>
              <a:gd name="T28" fmla="*/ 455716311 w 1690"/>
              <a:gd name="T29" fmla="*/ 1381798816 h 1374"/>
              <a:gd name="T30" fmla="*/ 1250157566 w 1690"/>
              <a:gd name="T31" fmla="*/ 1779198464 h 1374"/>
              <a:gd name="T32" fmla="*/ 190080668 w 1690"/>
              <a:gd name="T33" fmla="*/ 2028187402 h 1374"/>
              <a:gd name="T34" fmla="*/ 0 w 1690"/>
              <a:gd name="T35" fmla="*/ 2018291535 h 1374"/>
              <a:gd name="T36" fmla="*/ 1279405367 w 1690"/>
              <a:gd name="T37" fmla="*/ 2147483647 h 1374"/>
              <a:gd name="T38" fmla="*/ 2147483647 w 1690"/>
              <a:gd name="T39" fmla="*/ 646374939 h 1374"/>
              <a:gd name="T40" fmla="*/ 2147483647 w 1690"/>
              <a:gd name="T41" fmla="*/ 567235299 h 1374"/>
              <a:gd name="T42" fmla="*/ 2147483647 w 1690"/>
              <a:gd name="T43" fmla="*/ 268780565 h 1374"/>
              <a:gd name="T44" fmla="*/ 2147483647 w 1690"/>
              <a:gd name="T45" fmla="*/ 367711939 h 1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0"/>
              <a:gd name="T70" fmla="*/ 0 h 1374"/>
              <a:gd name="T71" fmla="*/ 1690 w 1690"/>
              <a:gd name="T72" fmla="*/ 1374 h 13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000000">
              <a:alpha val="54901"/>
            </a:srgbClr>
          </a:solidFill>
          <a:ln w="9525">
            <a:noFill/>
            <a:round/>
            <a:headEnd/>
            <a:tailEnd/>
          </a:ln>
        </p:spPr>
        <p:txBody>
          <a:bodyPr/>
          <a:lstStyle/>
          <a:p>
            <a:endParaRPr lang="en-US"/>
          </a:p>
        </p:txBody>
      </p:sp>
      <p:sp>
        <p:nvSpPr>
          <p:cNvPr id="27" name="Rectangle 26">
            <a:hlinkClick r:id="rId6"/>
          </p:cNvPr>
          <p:cNvSpPr/>
          <p:nvPr/>
        </p:nvSpPr>
        <p:spPr>
          <a:xfrm>
            <a:off x="26988" y="4841875"/>
            <a:ext cx="354012" cy="296863"/>
          </a:xfrm>
          <a:prstGeom prst="rect">
            <a:avLst/>
          </a:prstGeom>
          <a:solidFill>
            <a:schemeClr val="accent1">
              <a:shade val="80000"/>
              <a:satMod val="180000"/>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6"/>
          <p:cNvSpPr txBox="1">
            <a:spLocks/>
          </p:cNvSpPr>
          <p:nvPr/>
        </p:nvSpPr>
        <p:spPr>
          <a:xfrm>
            <a:off x="750888" y="0"/>
            <a:ext cx="3221037" cy="388938"/>
          </a:xfrm>
          <a:prstGeom prst="rect">
            <a:avLst/>
          </a:prstGeom>
          <a:solidFill>
            <a:srgbClr val="ABE0DD"/>
          </a:solidFill>
        </p:spPr>
        <p:txBody>
          <a:bodyPr wrap="none" tIns="73152" bIns="73152" anchor="b"/>
          <a:lstStyle>
            <a:defPPr>
              <a:defRPr lang="en-US"/>
            </a:defPPr>
            <a:lvl1pPr marR="0" lvl="0" indent="0" defTabSz="457200" eaLnBrk="0" fontAlgn="base" hangingPunct="0">
              <a:lnSpc>
                <a:spcPct val="89000"/>
              </a:lnSpc>
              <a:spcBef>
                <a:spcPts val="1100"/>
              </a:spcBef>
              <a:spcAft>
                <a:spcPct val="0"/>
              </a:spcAft>
              <a:buClr>
                <a:srgbClr val="8DCACD"/>
              </a:buClr>
              <a:buSzTx/>
              <a:buFont typeface="Arial" pitchFamily="34" charset="0"/>
              <a:buNone/>
              <a:tabLst/>
              <a:defRPr kumimoji="0" sz="1400" b="1" i="0" u="none" strike="noStrike" cap="none" spc="-20" normalizeH="0" baseline="0">
                <a:ln>
                  <a:noFill/>
                </a:ln>
                <a:solidFill>
                  <a:srgbClr val="FFFFFF"/>
                </a:solidFill>
                <a:effectLst/>
                <a:uLnTx/>
                <a:uFillTx/>
                <a:latin typeface="Bebas Neue"/>
                <a:ea typeface="MS PGothic" pitchFamily="34" charset="-128"/>
                <a:cs typeface="Gotham Light"/>
              </a:defRPr>
            </a:lvl1pPr>
            <a:lvl2pPr marL="346075" indent="-173038" defTabSz="457200" eaLnBrk="0" fontAlgn="base" hangingPunct="0">
              <a:lnSpc>
                <a:spcPct val="89000"/>
              </a:lnSpc>
              <a:spcBef>
                <a:spcPts val="1100"/>
              </a:spcBef>
              <a:spcAft>
                <a:spcPct val="0"/>
              </a:spcAft>
              <a:buClr>
                <a:schemeClr val="accent1"/>
              </a:buClr>
              <a:buFont typeface="Arial" pitchFamily="34" charset="0"/>
              <a:buChar char="–"/>
              <a:defRPr spc="-20">
                <a:solidFill>
                  <a:schemeClr val="bg1"/>
                </a:solidFill>
                <a:latin typeface="Lato Light" panose="020F0302020204030203" pitchFamily="34" charset="0"/>
                <a:ea typeface="MS PGothic" pitchFamily="34" charset="-128"/>
                <a:cs typeface="Gotham Light"/>
              </a:defRPr>
            </a:lvl2pPr>
            <a:lvl3pPr marL="517525" indent="-171450" defTabSz="457200" eaLnBrk="0" fontAlgn="base" hangingPunct="0">
              <a:lnSpc>
                <a:spcPct val="89000"/>
              </a:lnSpc>
              <a:spcBef>
                <a:spcPts val="1100"/>
              </a:spcBef>
              <a:spcAft>
                <a:spcPct val="0"/>
              </a:spcAft>
              <a:buClr>
                <a:schemeClr val="accent1"/>
              </a:buClr>
              <a:buFont typeface="Arial" pitchFamily="34" charset="0"/>
              <a:buChar char="•"/>
              <a:defRPr sz="1600" spc="-20">
                <a:solidFill>
                  <a:schemeClr val="bg1"/>
                </a:solidFill>
                <a:latin typeface="Lato Light" panose="020F0302020204030203" pitchFamily="34" charset="0"/>
                <a:ea typeface="MS PGothic" pitchFamily="34" charset="-128"/>
                <a:cs typeface="Gotham Light"/>
              </a:defRPr>
            </a:lvl3pPr>
            <a:lvl4pPr marL="690563" indent="-173038"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4pPr>
            <a:lvl5pPr marL="854075" indent="-163513"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defRPr/>
            </a:pPr>
            <a:r>
              <a:rPr lang="en-US" sz="2400" dirty="0"/>
              <a:t>About Us</a:t>
            </a:r>
          </a:p>
        </p:txBody>
      </p:sp>
      <p:cxnSp>
        <p:nvCxnSpPr>
          <p:cNvPr id="26" name="Straight Connector 25"/>
          <p:cNvCxnSpPr/>
          <p:nvPr/>
        </p:nvCxnSpPr>
        <p:spPr>
          <a:xfrm flipH="1">
            <a:off x="755650" y="457200"/>
            <a:ext cx="3216275" cy="0"/>
          </a:xfrm>
          <a:prstGeom prst="line">
            <a:avLst/>
          </a:prstGeom>
          <a:ln w="9525">
            <a:solidFill>
              <a:srgbClr val="A0DFCD"/>
            </a:solidFill>
          </a:ln>
        </p:spPr>
        <p:style>
          <a:lnRef idx="1">
            <a:schemeClr val="accent1"/>
          </a:lnRef>
          <a:fillRef idx="0">
            <a:schemeClr val="accent1"/>
          </a:fillRef>
          <a:effectRef idx="0">
            <a:schemeClr val="accent1"/>
          </a:effectRef>
          <a:fontRef idx="minor">
            <a:schemeClr val="tx1"/>
          </a:fontRef>
        </p:style>
      </p:cxnSp>
      <p:pic>
        <p:nvPicPr>
          <p:cNvPr id="31747" name="Picture 2"/>
          <p:cNvPicPr>
            <a:picLocks noChangeAspect="1" noChangeArrowheads="1"/>
          </p:cNvPicPr>
          <p:nvPr/>
        </p:nvPicPr>
        <p:blipFill>
          <a:blip r:embed="rId3"/>
          <a:srcRect l="858" t="12758" b="18633"/>
          <a:stretch>
            <a:fillRect/>
          </a:stretch>
        </p:blipFill>
        <p:spPr bwMode="auto">
          <a:xfrm>
            <a:off x="0" y="388938"/>
            <a:ext cx="9144000" cy="1422400"/>
          </a:xfrm>
          <a:prstGeom prst="rect">
            <a:avLst/>
          </a:prstGeom>
          <a:noFill/>
          <a:ln w="9525">
            <a:noFill/>
            <a:miter lim="800000"/>
            <a:headEnd/>
            <a:tailEnd/>
          </a:ln>
        </p:spPr>
      </p:pic>
      <p:sp>
        <p:nvSpPr>
          <p:cNvPr id="31748" name="Text Placeholder 21"/>
          <p:cNvSpPr txBox="1">
            <a:spLocks/>
          </p:cNvSpPr>
          <p:nvPr/>
        </p:nvSpPr>
        <p:spPr bwMode="auto">
          <a:xfrm>
            <a:off x="381000" y="2286000"/>
            <a:ext cx="4027488" cy="1720850"/>
          </a:xfrm>
          <a:prstGeom prst="rect">
            <a:avLst/>
          </a:prstGeom>
          <a:noFill/>
          <a:ln w="9525">
            <a:noFill/>
            <a:miter lim="800000"/>
            <a:headEnd/>
            <a:tailEnd/>
          </a:ln>
        </p:spPr>
        <p:txBody>
          <a:bodyPr/>
          <a:lstStyle/>
          <a:p>
            <a:pPr marL="171450" indent="-171450">
              <a:lnSpc>
                <a:spcPct val="120000"/>
              </a:lnSpc>
              <a:spcBef>
                <a:spcPts val="600"/>
              </a:spcBef>
              <a:buClr>
                <a:srgbClr val="2C8F92"/>
              </a:buClr>
              <a:buSzPct val="150000"/>
              <a:buFont typeface="Arial" charset="0"/>
              <a:buChar char="•"/>
            </a:pPr>
            <a:r>
              <a:rPr lang="en-CA">
                <a:latin typeface="Bebas Neue"/>
              </a:rPr>
              <a:t>501(c)(3) non-profit</a:t>
            </a:r>
          </a:p>
          <a:p>
            <a:pPr marL="171450" indent="-171450">
              <a:lnSpc>
                <a:spcPct val="120000"/>
              </a:lnSpc>
              <a:spcBef>
                <a:spcPts val="600"/>
              </a:spcBef>
              <a:buClr>
                <a:srgbClr val="2C8F92"/>
              </a:buClr>
              <a:buSzPct val="150000"/>
              <a:buFont typeface="Arial" charset="0"/>
              <a:buChar char="•"/>
            </a:pPr>
            <a:r>
              <a:rPr lang="en-CA">
                <a:latin typeface="Bebas Neue"/>
              </a:rPr>
              <a:t>Industry united initiative.</a:t>
            </a:r>
          </a:p>
          <a:p>
            <a:pPr marL="171450" indent="-171450">
              <a:lnSpc>
                <a:spcPct val="120000"/>
              </a:lnSpc>
              <a:spcBef>
                <a:spcPts val="600"/>
              </a:spcBef>
              <a:buClr>
                <a:srgbClr val="2C8F92"/>
              </a:buClr>
              <a:buSzPct val="150000"/>
              <a:buFont typeface="Arial" charset="0"/>
              <a:buChar char="•"/>
            </a:pPr>
            <a:r>
              <a:rPr lang="en-CA">
                <a:latin typeface="Bebas Neue"/>
              </a:rPr>
              <a:t>Intensive accrediting</a:t>
            </a:r>
            <a:r>
              <a:rPr lang="en-CA" sz="2000">
                <a:latin typeface="Bebas Neue"/>
              </a:rPr>
              <a:t> </a:t>
            </a:r>
            <a:r>
              <a:rPr lang="en-CA">
                <a:latin typeface="Bebas Neue"/>
              </a:rPr>
              <a:t>system and a strong funding mechanism.</a:t>
            </a:r>
          </a:p>
          <a:p>
            <a:pPr marL="171450" indent="-171450">
              <a:lnSpc>
                <a:spcPct val="120000"/>
              </a:lnSpc>
              <a:spcBef>
                <a:spcPts val="600"/>
              </a:spcBef>
              <a:buClr>
                <a:srgbClr val="2C8F92"/>
              </a:buClr>
              <a:buSzPct val="150000"/>
              <a:buFont typeface="Arial" charset="0"/>
              <a:buChar char="•"/>
            </a:pPr>
            <a:r>
              <a:rPr lang="en-CA">
                <a:latin typeface="Bebas Neue"/>
              </a:rPr>
              <a:t>Funds raised provide support retire, retrain, and rehome racehorses.</a:t>
            </a:r>
          </a:p>
          <a:p>
            <a:pPr marL="171450" indent="-171450">
              <a:lnSpc>
                <a:spcPct val="120000"/>
              </a:lnSpc>
              <a:spcBef>
                <a:spcPts val="600"/>
              </a:spcBef>
              <a:buClr>
                <a:srgbClr val="2C8F92"/>
              </a:buClr>
              <a:buSzPct val="150000"/>
              <a:buFont typeface="Arial" charset="0"/>
              <a:buChar char="•"/>
            </a:pPr>
            <a:r>
              <a:rPr lang="en-CA">
                <a:latin typeface="Bebas Neue"/>
              </a:rPr>
              <a:t>Shared responsibility: The Jockey Club, Breeders' Cup, Keeneland, sales companies, horsemen groups, stallion farms, trainers and others.</a:t>
            </a:r>
            <a:endParaRPr lang="uk-UA" i="1">
              <a:latin typeface="Calibri" pitchFamily="34" charset="0"/>
            </a:endParaRPr>
          </a:p>
        </p:txBody>
      </p:sp>
      <p:sp>
        <p:nvSpPr>
          <p:cNvPr id="31749" name="Text Placeholder 22"/>
          <p:cNvSpPr txBox="1">
            <a:spLocks/>
          </p:cNvSpPr>
          <p:nvPr/>
        </p:nvSpPr>
        <p:spPr bwMode="auto">
          <a:xfrm>
            <a:off x="534988" y="1981200"/>
            <a:ext cx="3657600" cy="206375"/>
          </a:xfrm>
          <a:prstGeom prst="rect">
            <a:avLst/>
          </a:prstGeom>
          <a:noFill/>
          <a:ln w="9525">
            <a:noFill/>
            <a:miter lim="800000"/>
            <a:headEnd/>
            <a:tailEnd/>
          </a:ln>
        </p:spPr>
        <p:txBody>
          <a:bodyPr/>
          <a:lstStyle/>
          <a:p>
            <a:pPr>
              <a:lnSpc>
                <a:spcPct val="90000"/>
              </a:lnSpc>
              <a:spcBef>
                <a:spcPts val="1000"/>
              </a:spcBef>
              <a:buFont typeface="Arial" charset="0"/>
              <a:buNone/>
            </a:pPr>
            <a:r>
              <a:rPr lang="en-US" sz="2000" b="1">
                <a:solidFill>
                  <a:schemeClr val="tx2"/>
                </a:solidFill>
                <a:latin typeface="Bebas Neue"/>
              </a:rPr>
              <a:t>TAA Advantage</a:t>
            </a:r>
            <a:endParaRPr lang="uk-UA" sz="2000" b="1">
              <a:solidFill>
                <a:schemeClr val="tx2"/>
              </a:solidFill>
              <a:latin typeface="Calibri" pitchFamily="34" charset="0"/>
            </a:endParaRPr>
          </a:p>
        </p:txBody>
      </p:sp>
      <p:sp>
        <p:nvSpPr>
          <p:cNvPr id="31750" name="Text Placeholder 21"/>
          <p:cNvSpPr txBox="1">
            <a:spLocks/>
          </p:cNvSpPr>
          <p:nvPr/>
        </p:nvSpPr>
        <p:spPr bwMode="auto">
          <a:xfrm>
            <a:off x="4773613" y="2286000"/>
            <a:ext cx="3989387" cy="1720850"/>
          </a:xfrm>
          <a:prstGeom prst="rect">
            <a:avLst/>
          </a:prstGeom>
          <a:noFill/>
          <a:ln w="9525">
            <a:noFill/>
            <a:miter lim="800000"/>
            <a:headEnd/>
            <a:tailEnd/>
          </a:ln>
        </p:spPr>
        <p:txBody>
          <a:bodyPr/>
          <a:lstStyle/>
          <a:p>
            <a:pPr marL="171450" indent="-171450">
              <a:lnSpc>
                <a:spcPct val="120000"/>
              </a:lnSpc>
              <a:spcBef>
                <a:spcPts val="600"/>
              </a:spcBef>
              <a:buClr>
                <a:srgbClr val="2C8F92"/>
              </a:buClr>
              <a:buSzPct val="150000"/>
              <a:buFont typeface="Arial" charset="0"/>
              <a:buChar char="•"/>
            </a:pPr>
            <a:r>
              <a:rPr lang="en-CA">
                <a:latin typeface="Bebas Neue"/>
              </a:rPr>
              <a:t>The TAA’s Code of Standards and accreditation process have been reviewed and approved by the American Humane Association and the American Association of Equine Practitioners.</a:t>
            </a:r>
          </a:p>
          <a:p>
            <a:pPr marL="171450" indent="-171450">
              <a:lnSpc>
                <a:spcPct val="120000"/>
              </a:lnSpc>
              <a:spcBef>
                <a:spcPts val="600"/>
              </a:spcBef>
              <a:buClr>
                <a:srgbClr val="2C8F92"/>
              </a:buClr>
              <a:buSzPct val="150000"/>
              <a:buFont typeface="Arial" charset="0"/>
              <a:buChar char="•"/>
            </a:pPr>
            <a:r>
              <a:rPr lang="en-CA">
                <a:latin typeface="Bebas Neue"/>
              </a:rPr>
              <a:t>The TAA received the 2013 Special Eclipse Award</a:t>
            </a:r>
            <a:endParaRPr lang="uk-UA">
              <a:latin typeface="Calibri" pitchFamily="34" charset="0"/>
            </a:endParaRPr>
          </a:p>
        </p:txBody>
      </p:sp>
      <p:sp>
        <p:nvSpPr>
          <p:cNvPr id="31751" name="Text Placeholder 22"/>
          <p:cNvSpPr txBox="1">
            <a:spLocks/>
          </p:cNvSpPr>
          <p:nvPr/>
        </p:nvSpPr>
        <p:spPr bwMode="auto">
          <a:xfrm>
            <a:off x="4795838" y="1981200"/>
            <a:ext cx="3657600" cy="206375"/>
          </a:xfrm>
          <a:prstGeom prst="rect">
            <a:avLst/>
          </a:prstGeom>
          <a:noFill/>
          <a:ln w="9525">
            <a:noFill/>
            <a:miter lim="800000"/>
            <a:headEnd/>
            <a:tailEnd/>
          </a:ln>
        </p:spPr>
        <p:txBody>
          <a:bodyPr/>
          <a:lstStyle/>
          <a:p>
            <a:pPr>
              <a:lnSpc>
                <a:spcPct val="90000"/>
              </a:lnSpc>
              <a:spcBef>
                <a:spcPts val="1000"/>
              </a:spcBef>
              <a:buFont typeface="Arial" charset="0"/>
              <a:buNone/>
            </a:pPr>
            <a:r>
              <a:rPr lang="en-US" sz="2000" b="1">
                <a:solidFill>
                  <a:schemeClr val="tx2"/>
                </a:solidFill>
                <a:latin typeface="Bebas Neue"/>
              </a:rPr>
              <a:t>TAA Recognition</a:t>
            </a:r>
            <a:endParaRPr lang="uk-UA" sz="2000" b="1">
              <a:solidFill>
                <a:schemeClr val="tx2"/>
              </a:solidFill>
              <a:latin typeface="Calibri" pitchFamily="34" charset="0"/>
            </a:endParaRPr>
          </a:p>
        </p:txBody>
      </p:sp>
      <p:pic>
        <p:nvPicPr>
          <p:cNvPr id="31752" name="Picture 3"/>
          <p:cNvPicPr>
            <a:picLocks noChangeAspect="1"/>
          </p:cNvPicPr>
          <p:nvPr/>
        </p:nvPicPr>
        <p:blipFill>
          <a:blip r:embed="rId4"/>
          <a:srcRect/>
          <a:stretch>
            <a:fillRect/>
          </a:stretch>
        </p:blipFill>
        <p:spPr bwMode="auto">
          <a:xfrm>
            <a:off x="5548313" y="5403850"/>
            <a:ext cx="1187450" cy="844550"/>
          </a:xfrm>
          <a:prstGeom prst="rect">
            <a:avLst/>
          </a:prstGeom>
          <a:noFill/>
          <a:ln w="9525">
            <a:noFill/>
            <a:miter lim="800000"/>
            <a:headEnd/>
            <a:tailEnd/>
          </a:ln>
        </p:spPr>
      </p:pic>
      <p:pic>
        <p:nvPicPr>
          <p:cNvPr id="31753" name="Picture 4"/>
          <p:cNvPicPr>
            <a:picLocks noChangeAspect="1"/>
          </p:cNvPicPr>
          <p:nvPr/>
        </p:nvPicPr>
        <p:blipFill>
          <a:blip r:embed="rId5"/>
          <a:srcRect/>
          <a:stretch>
            <a:fillRect/>
          </a:stretch>
        </p:blipFill>
        <p:spPr bwMode="auto">
          <a:xfrm>
            <a:off x="7031038" y="5362575"/>
            <a:ext cx="969962" cy="969963"/>
          </a:xfrm>
          <a:prstGeom prst="rect">
            <a:avLst/>
          </a:prstGeom>
          <a:noFill/>
          <a:ln w="9525">
            <a:noFill/>
            <a:miter lim="800000"/>
            <a:headEnd/>
            <a:tailEnd/>
          </a:ln>
        </p:spPr>
      </p:pic>
      <p:sp>
        <p:nvSpPr>
          <p:cNvPr id="20" name="Rectangle 19"/>
          <p:cNvSpPr/>
          <p:nvPr/>
        </p:nvSpPr>
        <p:spPr>
          <a:xfrm>
            <a:off x="0" y="6515100"/>
            <a:ext cx="9144000" cy="342900"/>
          </a:xfrm>
          <a:prstGeom prst="rect">
            <a:avLst/>
          </a:prstGeom>
          <a:solidFill>
            <a:srgbClr val="D8D8D8"/>
          </a:solidFill>
          <a:ln w="9525" cap="flat" cmpd="sng" algn="ctr">
            <a:noFill/>
            <a:prstDash val="solid"/>
          </a:ln>
          <a:effectLst/>
        </p:spPr>
        <p:txBody>
          <a:bodyPr anchor="ctr"/>
          <a:lstStyle/>
          <a:p>
            <a:pPr algn="ctr" defTabSz="457200" fontAlgn="auto">
              <a:spcBef>
                <a:spcPts val="0"/>
              </a:spcBef>
              <a:spcAft>
                <a:spcPts val="0"/>
              </a:spcAft>
              <a:defRPr/>
            </a:pPr>
            <a:endParaRPr lang="en-US" kern="0" dirty="0">
              <a:solidFill>
                <a:srgbClr val="626262"/>
              </a:solidFill>
              <a:latin typeface="Lato Light"/>
              <a:cs typeface="+mn-cs"/>
            </a:endParaRPr>
          </a:p>
        </p:txBody>
      </p:sp>
      <p:sp>
        <p:nvSpPr>
          <p:cNvPr id="21" name="Rectangle 20"/>
          <p:cNvSpPr/>
          <p:nvPr/>
        </p:nvSpPr>
        <p:spPr>
          <a:xfrm>
            <a:off x="5524500" y="6572250"/>
            <a:ext cx="3619500" cy="241300"/>
          </a:xfrm>
          <a:prstGeom prst="rect">
            <a:avLst/>
          </a:prstGeom>
          <a:noFill/>
          <a:ln w="9525" cap="flat" cmpd="sng" algn="ctr">
            <a:noFill/>
            <a:prstDash val="solid"/>
          </a:ln>
          <a:effectLst/>
        </p:spPr>
        <p:txBody>
          <a:bodyPr anchor="ctr"/>
          <a:lstStyle/>
          <a:p>
            <a:pPr defTabSz="457200" fontAlgn="auto">
              <a:spcBef>
                <a:spcPts val="0"/>
              </a:spcBef>
              <a:spcAft>
                <a:spcPts val="0"/>
              </a:spcAft>
              <a:defRPr/>
            </a:pPr>
            <a:r>
              <a:rPr lang="en-US" sz="1200" kern="0" dirty="0">
                <a:solidFill>
                  <a:srgbClr val="626262"/>
                </a:solidFill>
                <a:latin typeface="Bebas Neue"/>
                <a:cs typeface="Gotham Book"/>
              </a:rPr>
              <a:t>thoroughbredaftercare.org</a:t>
            </a:r>
            <a:endParaRPr lang="en-US" sz="1200" kern="0" dirty="0">
              <a:solidFill>
                <a:srgbClr val="626262"/>
              </a:solidFill>
              <a:latin typeface="Bebas Neue"/>
              <a:cs typeface="Gotham Book"/>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6"/>
          <p:cNvSpPr txBox="1">
            <a:spLocks/>
          </p:cNvSpPr>
          <p:nvPr/>
        </p:nvSpPr>
        <p:spPr>
          <a:xfrm>
            <a:off x="750888" y="0"/>
            <a:ext cx="3221037" cy="388938"/>
          </a:xfrm>
          <a:prstGeom prst="rect">
            <a:avLst/>
          </a:prstGeom>
          <a:solidFill>
            <a:srgbClr val="ABE0DD"/>
          </a:solidFill>
        </p:spPr>
        <p:txBody>
          <a:bodyPr wrap="none" tIns="73152" bIns="73152" anchor="b"/>
          <a:lstStyle>
            <a:defPPr>
              <a:defRPr lang="en-US"/>
            </a:defPPr>
            <a:lvl1pPr marR="0" lvl="0" indent="0" defTabSz="457200" eaLnBrk="0" fontAlgn="base" hangingPunct="0">
              <a:lnSpc>
                <a:spcPct val="89000"/>
              </a:lnSpc>
              <a:spcBef>
                <a:spcPts val="1100"/>
              </a:spcBef>
              <a:spcAft>
                <a:spcPct val="0"/>
              </a:spcAft>
              <a:buClr>
                <a:srgbClr val="8DCACD"/>
              </a:buClr>
              <a:buSzTx/>
              <a:buFont typeface="Arial" pitchFamily="34" charset="0"/>
              <a:buNone/>
              <a:tabLst/>
              <a:defRPr kumimoji="0" sz="1400" b="1" i="0" u="none" strike="noStrike" cap="none" spc="-20" normalizeH="0" baseline="0">
                <a:ln>
                  <a:noFill/>
                </a:ln>
                <a:solidFill>
                  <a:srgbClr val="FFFFFF"/>
                </a:solidFill>
                <a:effectLst/>
                <a:uLnTx/>
                <a:uFillTx/>
                <a:latin typeface="Bebas Neue"/>
                <a:ea typeface="MS PGothic" pitchFamily="34" charset="-128"/>
                <a:cs typeface="Gotham Light"/>
              </a:defRPr>
            </a:lvl1pPr>
            <a:lvl2pPr marL="346075" indent="-173038" defTabSz="457200" eaLnBrk="0" fontAlgn="base" hangingPunct="0">
              <a:lnSpc>
                <a:spcPct val="89000"/>
              </a:lnSpc>
              <a:spcBef>
                <a:spcPts val="1100"/>
              </a:spcBef>
              <a:spcAft>
                <a:spcPct val="0"/>
              </a:spcAft>
              <a:buClr>
                <a:schemeClr val="accent1"/>
              </a:buClr>
              <a:buFont typeface="Arial" pitchFamily="34" charset="0"/>
              <a:buChar char="–"/>
              <a:defRPr spc="-20">
                <a:solidFill>
                  <a:schemeClr val="bg1"/>
                </a:solidFill>
                <a:latin typeface="Lato Light" panose="020F0302020204030203" pitchFamily="34" charset="0"/>
                <a:ea typeface="MS PGothic" pitchFamily="34" charset="-128"/>
                <a:cs typeface="Gotham Light"/>
              </a:defRPr>
            </a:lvl2pPr>
            <a:lvl3pPr marL="517525" indent="-171450" defTabSz="457200" eaLnBrk="0" fontAlgn="base" hangingPunct="0">
              <a:lnSpc>
                <a:spcPct val="89000"/>
              </a:lnSpc>
              <a:spcBef>
                <a:spcPts val="1100"/>
              </a:spcBef>
              <a:spcAft>
                <a:spcPct val="0"/>
              </a:spcAft>
              <a:buClr>
                <a:schemeClr val="accent1"/>
              </a:buClr>
              <a:buFont typeface="Arial" pitchFamily="34" charset="0"/>
              <a:buChar char="•"/>
              <a:defRPr sz="1600" spc="-20">
                <a:solidFill>
                  <a:schemeClr val="bg1"/>
                </a:solidFill>
                <a:latin typeface="Lato Light" panose="020F0302020204030203" pitchFamily="34" charset="0"/>
                <a:ea typeface="MS PGothic" pitchFamily="34" charset="-128"/>
                <a:cs typeface="Gotham Light"/>
              </a:defRPr>
            </a:lvl3pPr>
            <a:lvl4pPr marL="690563" indent="-173038"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4pPr>
            <a:lvl5pPr marL="854075" indent="-163513" defTabSz="457200" eaLnBrk="0" fontAlgn="base" hangingPunct="0">
              <a:lnSpc>
                <a:spcPct val="89000"/>
              </a:lnSpc>
              <a:spcBef>
                <a:spcPts val="1100"/>
              </a:spcBef>
              <a:spcAft>
                <a:spcPct val="0"/>
              </a:spcAft>
              <a:buClr>
                <a:schemeClr val="accent1"/>
              </a:buClr>
              <a:buFont typeface="Arial" pitchFamily="34" charset="0"/>
              <a:buChar char="»"/>
              <a:defRPr sz="1400" spc="-20">
                <a:solidFill>
                  <a:schemeClr val="bg1"/>
                </a:solidFill>
                <a:latin typeface="Lato Light" panose="020F0302020204030203" pitchFamily="34" charset="0"/>
                <a:ea typeface="MS PGothic" pitchFamily="34" charset="-128"/>
                <a:cs typeface="Gotham Light"/>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defRPr/>
            </a:pPr>
            <a:r>
              <a:rPr lang="en-US" sz="2400" dirty="0"/>
              <a:t>About Us</a:t>
            </a:r>
          </a:p>
        </p:txBody>
      </p:sp>
      <p:cxnSp>
        <p:nvCxnSpPr>
          <p:cNvPr id="26" name="Straight Connector 25"/>
          <p:cNvCxnSpPr/>
          <p:nvPr/>
        </p:nvCxnSpPr>
        <p:spPr>
          <a:xfrm flipH="1">
            <a:off x="755650" y="457200"/>
            <a:ext cx="3216275" cy="0"/>
          </a:xfrm>
          <a:prstGeom prst="line">
            <a:avLst/>
          </a:prstGeom>
          <a:ln w="9525">
            <a:solidFill>
              <a:srgbClr val="A0DFCD"/>
            </a:solidFill>
          </a:ln>
        </p:spPr>
        <p:style>
          <a:lnRef idx="1">
            <a:schemeClr val="accent1"/>
          </a:lnRef>
          <a:fillRef idx="0">
            <a:schemeClr val="accent1"/>
          </a:fillRef>
          <a:effectRef idx="0">
            <a:schemeClr val="accent1"/>
          </a:effectRef>
          <a:fontRef idx="minor">
            <a:schemeClr val="tx1"/>
          </a:fontRef>
        </p:style>
      </p:cxnSp>
      <p:sp>
        <p:nvSpPr>
          <p:cNvPr id="18" name="Text Placeholder 21"/>
          <p:cNvSpPr txBox="1">
            <a:spLocks/>
          </p:cNvSpPr>
          <p:nvPr/>
        </p:nvSpPr>
        <p:spPr>
          <a:xfrm>
            <a:off x="711200" y="3505200"/>
            <a:ext cx="7658100" cy="17208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i="1"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Bef>
                <a:spcPts val="600"/>
              </a:spcBef>
              <a:spcAft>
                <a:spcPts val="0"/>
              </a:spcAft>
              <a:buClr>
                <a:srgbClr val="2C8F92"/>
              </a:buClr>
              <a:buSzPct val="150000"/>
              <a:defRPr/>
            </a:pPr>
            <a:r>
              <a:rPr lang="en-CA" i="0" dirty="0">
                <a:solidFill>
                  <a:schemeClr val="tx1"/>
                </a:solidFill>
                <a:latin typeface="Bebas Neue"/>
              </a:rPr>
              <a:t>TAA accreditation has unprecedented value</a:t>
            </a:r>
            <a:r>
              <a:rPr lang="en-CA" i="0" dirty="0" smtClean="0">
                <a:solidFill>
                  <a:schemeClr val="tx1"/>
                </a:solidFill>
                <a:latin typeface="Bebas Neue"/>
              </a:rPr>
              <a:t>:</a:t>
            </a:r>
            <a:endParaRPr lang="en-CA" i="0" dirty="0">
              <a:solidFill>
                <a:schemeClr val="tx1"/>
              </a:solidFill>
              <a:latin typeface="Bebas Neue"/>
            </a:endParaRPr>
          </a:p>
          <a:p>
            <a:pPr marL="171450" indent="-171450" fontAlgn="auto">
              <a:lnSpc>
                <a:spcPct val="120000"/>
              </a:lnSpc>
              <a:spcBef>
                <a:spcPts val="600"/>
              </a:spcBef>
              <a:spcAft>
                <a:spcPts val="0"/>
              </a:spcAft>
              <a:buClr>
                <a:srgbClr val="2C8F92"/>
              </a:buClr>
              <a:buSzPct val="150000"/>
              <a:buFont typeface="Arial" panose="020B0604020202020204" pitchFamily="34" charset="0"/>
              <a:buChar char="•"/>
              <a:defRPr/>
            </a:pPr>
            <a:r>
              <a:rPr lang="en-CA" i="0" dirty="0" smtClean="0">
                <a:solidFill>
                  <a:schemeClr val="tx1"/>
                </a:solidFill>
                <a:latin typeface="Bebas Neue"/>
              </a:rPr>
              <a:t> 56 </a:t>
            </a:r>
            <a:r>
              <a:rPr lang="en-CA" i="0" dirty="0">
                <a:solidFill>
                  <a:schemeClr val="tx1"/>
                </a:solidFill>
                <a:latin typeface="Bebas Neue"/>
              </a:rPr>
              <a:t>organizations in 2014 -2015 </a:t>
            </a:r>
            <a:endParaRPr lang="en-CA" i="0" dirty="0" smtClean="0">
              <a:solidFill>
                <a:schemeClr val="tx1"/>
              </a:solidFill>
              <a:latin typeface="Bebas Neue"/>
            </a:endParaRPr>
          </a:p>
          <a:p>
            <a:pPr marL="171450" indent="-171450" fontAlgn="auto">
              <a:lnSpc>
                <a:spcPct val="120000"/>
              </a:lnSpc>
              <a:spcBef>
                <a:spcPts val="600"/>
              </a:spcBef>
              <a:spcAft>
                <a:spcPts val="0"/>
              </a:spcAft>
              <a:buClr>
                <a:srgbClr val="2C8F92"/>
              </a:buClr>
              <a:buSzPct val="150000"/>
              <a:buFont typeface="Arial" panose="020B0604020202020204" pitchFamily="34" charset="0"/>
              <a:buChar char="•"/>
              <a:defRPr/>
            </a:pPr>
            <a:r>
              <a:rPr lang="en-CA" i="0" dirty="0" smtClean="0">
                <a:solidFill>
                  <a:schemeClr val="tx1"/>
                </a:solidFill>
                <a:latin typeface="Bebas Neue"/>
              </a:rPr>
              <a:t> 180 facilities </a:t>
            </a:r>
            <a:r>
              <a:rPr lang="en-CA" i="0" dirty="0">
                <a:solidFill>
                  <a:schemeClr val="tx1"/>
                </a:solidFill>
                <a:latin typeface="Bebas Neue"/>
              </a:rPr>
              <a:t>needing inspections annually. This separates the TAA from any other funding program.</a:t>
            </a:r>
          </a:p>
          <a:p>
            <a:pPr marL="171450" indent="-171450" fontAlgn="auto">
              <a:lnSpc>
                <a:spcPct val="120000"/>
              </a:lnSpc>
              <a:spcBef>
                <a:spcPts val="600"/>
              </a:spcBef>
              <a:spcAft>
                <a:spcPts val="0"/>
              </a:spcAft>
              <a:buClr>
                <a:srgbClr val="2C8F92"/>
              </a:buClr>
              <a:buSzPct val="150000"/>
              <a:buFont typeface="Arial" panose="020B0604020202020204" pitchFamily="34" charset="0"/>
              <a:buChar char="•"/>
              <a:defRPr/>
            </a:pPr>
            <a:r>
              <a:rPr lang="en-CA" i="0" dirty="0" smtClean="0">
                <a:solidFill>
                  <a:schemeClr val="tx1"/>
                </a:solidFill>
                <a:latin typeface="Bebas Neue"/>
              </a:rPr>
              <a:t> Many </a:t>
            </a:r>
            <a:r>
              <a:rPr lang="en-CA" i="0" dirty="0">
                <a:solidFill>
                  <a:schemeClr val="tx1"/>
                </a:solidFill>
                <a:latin typeface="Bebas Neue"/>
              </a:rPr>
              <a:t>funding charities regard the TAA accreditation as organizations “Good Business Seal of Approval</a:t>
            </a:r>
            <a:r>
              <a:rPr lang="en-CA" i="0" dirty="0" smtClean="0">
                <a:solidFill>
                  <a:schemeClr val="tx1"/>
                </a:solidFill>
                <a:latin typeface="Bebas Neue"/>
              </a:rPr>
              <a:t>.”</a:t>
            </a:r>
            <a:endParaRPr lang="en-CA" sz="1200" i="0" dirty="0">
              <a:solidFill>
                <a:schemeClr val="tx1"/>
              </a:solidFill>
              <a:latin typeface="Bebas Neue"/>
            </a:endParaRPr>
          </a:p>
        </p:txBody>
      </p:sp>
      <p:cxnSp>
        <p:nvCxnSpPr>
          <p:cNvPr id="19" name="Straight Connector 18"/>
          <p:cNvCxnSpPr/>
          <p:nvPr/>
        </p:nvCxnSpPr>
        <p:spPr>
          <a:xfrm flipH="1">
            <a:off x="711200" y="2228850"/>
            <a:ext cx="7658100" cy="0"/>
          </a:xfrm>
          <a:prstGeom prst="line">
            <a:avLst/>
          </a:prstGeom>
          <a:ln w="9525">
            <a:solidFill>
              <a:srgbClr val="ABE0DD"/>
            </a:solidFill>
          </a:ln>
        </p:spPr>
        <p:style>
          <a:lnRef idx="1">
            <a:schemeClr val="accent1"/>
          </a:lnRef>
          <a:fillRef idx="0">
            <a:schemeClr val="accent1"/>
          </a:fillRef>
          <a:effectRef idx="0">
            <a:schemeClr val="accent1"/>
          </a:effectRef>
          <a:fontRef idx="minor">
            <a:schemeClr val="tx1"/>
          </a:fontRef>
        </p:style>
      </p:cxnSp>
      <p:sp>
        <p:nvSpPr>
          <p:cNvPr id="33797" name="Text Placeholder 22"/>
          <p:cNvSpPr txBox="1">
            <a:spLocks/>
          </p:cNvSpPr>
          <p:nvPr/>
        </p:nvSpPr>
        <p:spPr bwMode="auto">
          <a:xfrm>
            <a:off x="711200" y="2286000"/>
            <a:ext cx="3657600" cy="206375"/>
          </a:xfrm>
          <a:prstGeom prst="rect">
            <a:avLst/>
          </a:prstGeom>
          <a:noFill/>
          <a:ln w="9525">
            <a:noFill/>
            <a:miter lim="800000"/>
            <a:headEnd/>
            <a:tailEnd/>
          </a:ln>
        </p:spPr>
        <p:txBody>
          <a:bodyPr/>
          <a:lstStyle/>
          <a:p>
            <a:pPr>
              <a:lnSpc>
                <a:spcPct val="90000"/>
              </a:lnSpc>
              <a:spcBef>
                <a:spcPts val="1000"/>
              </a:spcBef>
              <a:buFont typeface="Arial" charset="0"/>
              <a:buNone/>
            </a:pPr>
            <a:r>
              <a:rPr lang="en-US" sz="2400" b="1">
                <a:solidFill>
                  <a:schemeClr val="tx2"/>
                </a:solidFill>
                <a:latin typeface="Bebas Neue"/>
              </a:rPr>
              <a:t>1. </a:t>
            </a:r>
            <a:r>
              <a:rPr lang="en-US" sz="2800" b="1">
                <a:solidFill>
                  <a:schemeClr val="tx2"/>
                </a:solidFill>
                <a:latin typeface="Bebas Neue"/>
              </a:rPr>
              <a:t>Accreditation</a:t>
            </a:r>
            <a:endParaRPr lang="uk-UA" sz="2400" b="1">
              <a:solidFill>
                <a:schemeClr val="tx2"/>
              </a:solidFill>
              <a:latin typeface="Calibri" pitchFamily="34" charset="0"/>
            </a:endParaRPr>
          </a:p>
        </p:txBody>
      </p:sp>
      <p:pic>
        <p:nvPicPr>
          <p:cNvPr id="33798" name="Picture 20" descr="IMG_5896.JPG"/>
          <p:cNvPicPr>
            <a:picLocks noChangeAspect="1"/>
          </p:cNvPicPr>
          <p:nvPr/>
        </p:nvPicPr>
        <p:blipFill>
          <a:blip r:embed="rId3"/>
          <a:srcRect t="36224"/>
          <a:stretch>
            <a:fillRect/>
          </a:stretch>
        </p:blipFill>
        <p:spPr bwMode="auto">
          <a:xfrm>
            <a:off x="0" y="685800"/>
            <a:ext cx="9144000" cy="1420813"/>
          </a:xfrm>
          <a:prstGeom prst="rect">
            <a:avLst/>
          </a:prstGeom>
          <a:noFill/>
          <a:ln w="9525">
            <a:noFill/>
            <a:miter lim="800000"/>
            <a:headEnd/>
            <a:tailEnd/>
          </a:ln>
        </p:spPr>
      </p:pic>
      <p:sp>
        <p:nvSpPr>
          <p:cNvPr id="16" name="Rectangle 15"/>
          <p:cNvSpPr/>
          <p:nvPr/>
        </p:nvSpPr>
        <p:spPr>
          <a:xfrm>
            <a:off x="0" y="6515100"/>
            <a:ext cx="9144000" cy="342900"/>
          </a:xfrm>
          <a:prstGeom prst="rect">
            <a:avLst/>
          </a:prstGeom>
          <a:solidFill>
            <a:srgbClr val="D8D8D8"/>
          </a:solidFill>
          <a:ln w="9525" cap="flat" cmpd="sng" algn="ctr">
            <a:noFill/>
            <a:prstDash val="solid"/>
          </a:ln>
          <a:effectLst/>
        </p:spPr>
        <p:txBody>
          <a:bodyPr anchor="ctr"/>
          <a:lstStyle/>
          <a:p>
            <a:pPr algn="ctr" defTabSz="457200" fontAlgn="auto">
              <a:spcBef>
                <a:spcPts val="0"/>
              </a:spcBef>
              <a:spcAft>
                <a:spcPts val="0"/>
              </a:spcAft>
              <a:defRPr/>
            </a:pPr>
            <a:endParaRPr lang="en-US" kern="0" dirty="0">
              <a:solidFill>
                <a:srgbClr val="626262"/>
              </a:solidFill>
              <a:latin typeface="Lato Light"/>
              <a:cs typeface="+mn-cs"/>
            </a:endParaRPr>
          </a:p>
        </p:txBody>
      </p:sp>
      <p:sp>
        <p:nvSpPr>
          <p:cNvPr id="17" name="Rectangle 16"/>
          <p:cNvSpPr/>
          <p:nvPr/>
        </p:nvSpPr>
        <p:spPr>
          <a:xfrm>
            <a:off x="5524500" y="6572250"/>
            <a:ext cx="3619500" cy="241300"/>
          </a:xfrm>
          <a:prstGeom prst="rect">
            <a:avLst/>
          </a:prstGeom>
          <a:noFill/>
          <a:ln w="9525" cap="flat" cmpd="sng" algn="ctr">
            <a:noFill/>
            <a:prstDash val="solid"/>
          </a:ln>
          <a:effectLst/>
        </p:spPr>
        <p:txBody>
          <a:bodyPr anchor="ctr"/>
          <a:lstStyle/>
          <a:p>
            <a:pPr defTabSz="457200" fontAlgn="auto">
              <a:spcBef>
                <a:spcPts val="0"/>
              </a:spcBef>
              <a:spcAft>
                <a:spcPts val="0"/>
              </a:spcAft>
              <a:defRPr/>
            </a:pPr>
            <a:r>
              <a:rPr lang="en-US" sz="1200" kern="0" dirty="0">
                <a:solidFill>
                  <a:srgbClr val="626262"/>
                </a:solidFill>
                <a:latin typeface="Bebas Neue"/>
                <a:cs typeface="Gotham Book"/>
              </a:rPr>
              <a:t>thoroughbredaftercare.org</a:t>
            </a:r>
            <a:endParaRPr lang="en-US" sz="1200" kern="0" dirty="0">
              <a:solidFill>
                <a:srgbClr val="626262"/>
              </a:solidFill>
              <a:latin typeface="Bebas Neue"/>
              <a:cs typeface="Gotham Book"/>
            </a:endParaRPr>
          </a:p>
        </p:txBody>
      </p:sp>
      <p:sp>
        <p:nvSpPr>
          <p:cNvPr id="2" name="Rounded Rectangle 1"/>
          <p:cNvSpPr/>
          <p:nvPr/>
        </p:nvSpPr>
        <p:spPr>
          <a:xfrm>
            <a:off x="457200" y="2895600"/>
            <a:ext cx="3057525" cy="609600"/>
          </a:xfrm>
          <a:prstGeom prst="roundRect">
            <a:avLst/>
          </a:prstGeom>
          <a:solidFill>
            <a:srgbClr val="ABE0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002060"/>
                </a:solidFill>
              </a:rPr>
              <a:t>Application</a:t>
            </a:r>
            <a:endParaRPr lang="en-US" sz="3200" dirty="0">
              <a:solidFill>
                <a:srgbClr val="002060"/>
              </a:solidFill>
            </a:endParaRPr>
          </a:p>
        </p:txBody>
      </p:sp>
      <p:sp>
        <p:nvSpPr>
          <p:cNvPr id="3" name="Plus 2"/>
          <p:cNvSpPr/>
          <p:nvPr/>
        </p:nvSpPr>
        <p:spPr>
          <a:xfrm>
            <a:off x="4300538" y="2897188"/>
            <a:ext cx="558800" cy="533400"/>
          </a:xfrm>
          <a:prstGeom prst="mathPlus">
            <a:avLst/>
          </a:prstGeom>
          <a:solidFill>
            <a:srgbClr val="ABE0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ounded Rectangle 26"/>
          <p:cNvSpPr/>
          <p:nvPr/>
        </p:nvSpPr>
        <p:spPr>
          <a:xfrm>
            <a:off x="5524500" y="2897188"/>
            <a:ext cx="3017838" cy="609600"/>
          </a:xfrm>
          <a:prstGeom prst="roundRect">
            <a:avLst/>
          </a:prstGeom>
          <a:solidFill>
            <a:srgbClr val="ABE0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002060"/>
                </a:solidFill>
              </a:rPr>
              <a:t>Inspection</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6"/>
          <p:cNvSpPr txBox="1">
            <a:spLocks/>
          </p:cNvSpPr>
          <p:nvPr/>
        </p:nvSpPr>
        <p:spPr>
          <a:xfrm>
            <a:off x="750888" y="0"/>
            <a:ext cx="3221037" cy="388938"/>
          </a:xfrm>
          <a:prstGeom prst="rect">
            <a:avLst/>
          </a:prstGeom>
          <a:solidFill>
            <a:srgbClr val="ABE0DD"/>
          </a:solidFill>
        </p:spPr>
        <p:txBody>
          <a:bodyPr wrap="none" tIns="73152" bIns="73152" anchor="b">
            <a:normAutofit fontScale="85000" lnSpcReduction="20000"/>
          </a:bodyPr>
          <a:lstStyle>
            <a:lvl1pPr marL="0" indent="0" algn="l" defTabSz="457200" rtl="0" eaLnBrk="0" fontAlgn="base" hangingPunct="0">
              <a:lnSpc>
                <a:spcPct val="89000"/>
              </a:lnSpc>
              <a:spcBef>
                <a:spcPts val="1100"/>
              </a:spcBef>
              <a:spcAft>
                <a:spcPct val="0"/>
              </a:spcAft>
              <a:buClr>
                <a:schemeClr val="accent1"/>
              </a:buClr>
              <a:buFont typeface="Arial" pitchFamily="34" charset="0"/>
              <a:buNone/>
              <a:defRPr kern="1200" spc="-20" baseline="0">
                <a:solidFill>
                  <a:srgbClr val="FFFFFF"/>
                </a:solidFill>
                <a:latin typeface="Lato Light" panose="020F0302020204030203" pitchFamily="34" charset="0"/>
                <a:ea typeface="MS PGothic" pitchFamily="34" charset="-128"/>
                <a:cs typeface="Gotham Light"/>
              </a:defRPr>
            </a:lvl1pPr>
            <a:lvl2pPr marL="346075" indent="-173038" algn="l" defTabSz="457200" rtl="0" eaLnBrk="0" fontAlgn="base" hangingPunct="0">
              <a:lnSpc>
                <a:spcPct val="89000"/>
              </a:lnSpc>
              <a:spcBef>
                <a:spcPts val="1100"/>
              </a:spcBef>
              <a:spcAft>
                <a:spcPct val="0"/>
              </a:spcAft>
              <a:buClr>
                <a:schemeClr val="accent1"/>
              </a:buClr>
              <a:buFont typeface="Arial" pitchFamily="34" charset="0"/>
              <a:buChar char="–"/>
              <a:defRPr kern="1200" spc="-20">
                <a:solidFill>
                  <a:schemeClr val="bg1"/>
                </a:solidFill>
                <a:latin typeface="Lato Light" panose="020F0302020204030203" pitchFamily="34" charset="0"/>
                <a:ea typeface="MS PGothic" pitchFamily="34" charset="-128"/>
                <a:cs typeface="Gotham Light"/>
              </a:defRPr>
            </a:lvl2pPr>
            <a:lvl3pPr marL="517525" indent="-171450" algn="l" defTabSz="457200" rtl="0" eaLnBrk="0" fontAlgn="base" hangingPunct="0">
              <a:lnSpc>
                <a:spcPct val="89000"/>
              </a:lnSpc>
              <a:spcBef>
                <a:spcPts val="1100"/>
              </a:spcBef>
              <a:spcAft>
                <a:spcPct val="0"/>
              </a:spcAft>
              <a:buClr>
                <a:schemeClr val="accent1"/>
              </a:buClr>
              <a:buFont typeface="Arial" pitchFamily="34" charset="0"/>
              <a:buChar char="•"/>
              <a:defRPr sz="1600" kern="1200" spc="-20">
                <a:solidFill>
                  <a:schemeClr val="bg1"/>
                </a:solidFill>
                <a:latin typeface="Lato Light" panose="020F0302020204030203" pitchFamily="34" charset="0"/>
                <a:ea typeface="MS PGothic" pitchFamily="34" charset="-128"/>
                <a:cs typeface="Gotham Light"/>
              </a:defRPr>
            </a:lvl3pPr>
            <a:lvl4pPr marL="690563" indent="-173038" algn="l" defTabSz="457200" rtl="0" eaLnBrk="0" fontAlgn="base" hangingPunct="0">
              <a:lnSpc>
                <a:spcPct val="89000"/>
              </a:lnSpc>
              <a:spcBef>
                <a:spcPts val="1100"/>
              </a:spcBef>
              <a:spcAft>
                <a:spcPct val="0"/>
              </a:spcAft>
              <a:buClr>
                <a:schemeClr val="accent1"/>
              </a:buClr>
              <a:buFont typeface="Arial" pitchFamily="34" charset="0"/>
              <a:buChar char="–"/>
              <a:defRPr sz="1400" kern="1200" spc="-20">
                <a:solidFill>
                  <a:schemeClr val="bg1"/>
                </a:solidFill>
                <a:latin typeface="Lato Light" panose="020F0302020204030203" pitchFamily="34" charset="0"/>
                <a:ea typeface="MS PGothic" pitchFamily="34" charset="-128"/>
                <a:cs typeface="Gotham Light"/>
              </a:defRPr>
            </a:lvl4pPr>
            <a:lvl5pPr marL="854075" indent="-163513" algn="l" defTabSz="457200" rtl="0" eaLnBrk="0" fontAlgn="base" hangingPunct="0">
              <a:lnSpc>
                <a:spcPct val="89000"/>
              </a:lnSpc>
              <a:spcBef>
                <a:spcPts val="1100"/>
              </a:spcBef>
              <a:spcAft>
                <a:spcPct val="0"/>
              </a:spcAft>
              <a:buClr>
                <a:schemeClr val="accent1"/>
              </a:buClr>
              <a:buFont typeface="Arial" pitchFamily="34" charset="0"/>
              <a:buChar char="»"/>
              <a:defRPr sz="1400" kern="1200" spc="-20">
                <a:solidFill>
                  <a:schemeClr val="bg1"/>
                </a:solidFill>
                <a:latin typeface="Lato Light" panose="020F0302020204030203" pitchFamily="34" charset="0"/>
                <a:ea typeface="MS PGothic" pitchFamily="34" charset="-128"/>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8DCACD"/>
              </a:buClr>
              <a:defRPr/>
            </a:pPr>
            <a:r>
              <a:rPr lang="en-US" sz="2600" b="1" dirty="0" smtClean="0">
                <a:latin typeface="Bebas Neue"/>
              </a:rPr>
              <a:t>Accreditation</a:t>
            </a:r>
            <a:r>
              <a:rPr lang="en-US" sz="1400" b="1" dirty="0" smtClean="0">
                <a:latin typeface="Bebas Neue"/>
              </a:rPr>
              <a:t> </a:t>
            </a:r>
          </a:p>
        </p:txBody>
      </p:sp>
      <p:cxnSp>
        <p:nvCxnSpPr>
          <p:cNvPr id="26" name="Straight Connector 25"/>
          <p:cNvCxnSpPr/>
          <p:nvPr/>
        </p:nvCxnSpPr>
        <p:spPr>
          <a:xfrm flipH="1">
            <a:off x="755650" y="457200"/>
            <a:ext cx="3216275" cy="0"/>
          </a:xfrm>
          <a:prstGeom prst="line">
            <a:avLst/>
          </a:prstGeom>
          <a:ln w="9525">
            <a:solidFill>
              <a:srgbClr val="ABE0DD"/>
            </a:solidFill>
          </a:ln>
        </p:spPr>
        <p:style>
          <a:lnRef idx="1">
            <a:schemeClr val="accent1"/>
          </a:lnRef>
          <a:fillRef idx="0">
            <a:schemeClr val="accent1"/>
          </a:fillRef>
          <a:effectRef idx="0">
            <a:schemeClr val="accent1"/>
          </a:effectRef>
          <a:fontRef idx="minor">
            <a:schemeClr val="tx1"/>
          </a:fontRef>
        </p:style>
      </p:cxnSp>
      <p:sp>
        <p:nvSpPr>
          <p:cNvPr id="35843" name="Text Placeholder 21"/>
          <p:cNvSpPr txBox="1">
            <a:spLocks/>
          </p:cNvSpPr>
          <p:nvPr/>
        </p:nvSpPr>
        <p:spPr bwMode="auto">
          <a:xfrm>
            <a:off x="477838" y="4860925"/>
            <a:ext cx="7721600" cy="998538"/>
          </a:xfrm>
          <a:prstGeom prst="rect">
            <a:avLst/>
          </a:prstGeom>
          <a:noFill/>
          <a:ln w="9525">
            <a:noFill/>
            <a:miter lim="800000"/>
            <a:headEnd/>
            <a:tailEnd/>
          </a:ln>
        </p:spPr>
        <p:txBody>
          <a:bodyPr/>
          <a:lstStyle/>
          <a:p>
            <a:pPr marL="285750" indent="-285750" algn="just">
              <a:lnSpc>
                <a:spcPct val="120000"/>
              </a:lnSpc>
              <a:spcBef>
                <a:spcPts val="1200"/>
              </a:spcBef>
              <a:buFont typeface="Arial" charset="0"/>
              <a:buChar char="•"/>
            </a:pPr>
            <a:r>
              <a:rPr lang="en-CA">
                <a:latin typeface="Bebas Neue"/>
              </a:rPr>
              <a:t>Accreditation is awarded for a two-year period.</a:t>
            </a:r>
          </a:p>
          <a:p>
            <a:pPr marL="285750" indent="-285750" algn="just">
              <a:lnSpc>
                <a:spcPct val="120000"/>
              </a:lnSpc>
              <a:spcBef>
                <a:spcPts val="1200"/>
              </a:spcBef>
              <a:buFont typeface="Arial" charset="0"/>
              <a:buChar char="•"/>
            </a:pPr>
            <a:r>
              <a:rPr lang="en-CA">
                <a:latin typeface="Bebas Neue"/>
              </a:rPr>
              <a:t>Only accredited organizations may apply for grants. </a:t>
            </a:r>
          </a:p>
          <a:p>
            <a:pPr marL="285750" indent="-285750" algn="just">
              <a:lnSpc>
                <a:spcPct val="120000"/>
              </a:lnSpc>
              <a:spcBef>
                <a:spcPts val="1200"/>
              </a:spcBef>
              <a:buFont typeface="Arial" charset="0"/>
              <a:buChar char="•"/>
            </a:pPr>
            <a:r>
              <a:rPr lang="en-CA">
                <a:latin typeface="Bebas Neue"/>
              </a:rPr>
              <a:t>Grantees agree to surprise site inspections to ensure ongoing compliance with TAA’s Code of Standards.</a:t>
            </a:r>
            <a:endParaRPr lang="uk-UA" i="1">
              <a:latin typeface="Calibri" pitchFamily="34" charset="0"/>
            </a:endParaRPr>
          </a:p>
        </p:txBody>
      </p:sp>
      <p:sp>
        <p:nvSpPr>
          <p:cNvPr id="35844" name="Text Placeholder 21"/>
          <p:cNvSpPr txBox="1">
            <a:spLocks/>
          </p:cNvSpPr>
          <p:nvPr/>
        </p:nvSpPr>
        <p:spPr bwMode="auto">
          <a:xfrm>
            <a:off x="381000" y="1524000"/>
            <a:ext cx="3657600" cy="1720850"/>
          </a:xfrm>
          <a:prstGeom prst="rect">
            <a:avLst/>
          </a:prstGeom>
          <a:noFill/>
          <a:ln w="9525">
            <a:noFill/>
            <a:miter lim="800000"/>
            <a:headEnd/>
            <a:tailEnd/>
          </a:ln>
        </p:spPr>
        <p:txBody>
          <a:bodyPr/>
          <a:lstStyle/>
          <a:p>
            <a:pPr marL="171450" indent="-171450">
              <a:lnSpc>
                <a:spcPct val="120000"/>
              </a:lnSpc>
              <a:spcBef>
                <a:spcPts val="300"/>
              </a:spcBef>
              <a:buClr>
                <a:srgbClr val="2C8F92"/>
              </a:buClr>
              <a:buSzPct val="150000"/>
              <a:buFont typeface="Arial" charset="0"/>
              <a:buChar char="•"/>
            </a:pPr>
            <a:r>
              <a:rPr lang="en-CA">
                <a:latin typeface="Bebas Neue"/>
              </a:rPr>
              <a:t>Current status as a 501 (c)(3) tax-exempt organization or registered charity in Canada.</a:t>
            </a:r>
          </a:p>
          <a:p>
            <a:pPr marL="171450" indent="-171450">
              <a:lnSpc>
                <a:spcPct val="120000"/>
              </a:lnSpc>
              <a:spcBef>
                <a:spcPts val="300"/>
              </a:spcBef>
              <a:buClr>
                <a:srgbClr val="2C8F92"/>
              </a:buClr>
              <a:buSzPct val="150000"/>
              <a:buFont typeface="Arial" charset="0"/>
              <a:buChar char="•"/>
            </a:pPr>
            <a:r>
              <a:rPr lang="en-CA">
                <a:latin typeface="Bebas Neue"/>
              </a:rPr>
              <a:t>Operational for a minimum of three years.</a:t>
            </a:r>
          </a:p>
          <a:p>
            <a:pPr marL="171450" indent="-171450">
              <a:lnSpc>
                <a:spcPct val="120000"/>
              </a:lnSpc>
              <a:spcBef>
                <a:spcPts val="300"/>
              </a:spcBef>
              <a:buClr>
                <a:srgbClr val="2C8F92"/>
              </a:buClr>
              <a:buSzPct val="150000"/>
              <a:buFont typeface="Arial" charset="0"/>
              <a:buChar char="•"/>
            </a:pPr>
            <a:r>
              <a:rPr lang="en-CA">
                <a:latin typeface="Bebas Neue"/>
              </a:rPr>
              <a:t>House a minimum of  5 Thoroughbreds.</a:t>
            </a:r>
          </a:p>
          <a:p>
            <a:pPr marL="171450" indent="-171450">
              <a:lnSpc>
                <a:spcPct val="120000"/>
              </a:lnSpc>
              <a:spcBef>
                <a:spcPts val="300"/>
              </a:spcBef>
              <a:buClr>
                <a:srgbClr val="2C8F92"/>
              </a:buClr>
              <a:buSzPct val="150000"/>
              <a:buFont typeface="Arial" charset="0"/>
              <a:buChar char="•"/>
            </a:pPr>
            <a:r>
              <a:rPr lang="en-CA">
                <a:latin typeface="Bebas Neue"/>
              </a:rPr>
              <a:t>Have an official euthanasia policy consistent with the AAEP.</a:t>
            </a:r>
            <a:endParaRPr lang="uk-UA" i="1">
              <a:latin typeface="Calibri" pitchFamily="34" charset="0"/>
            </a:endParaRPr>
          </a:p>
        </p:txBody>
      </p:sp>
      <p:sp>
        <p:nvSpPr>
          <p:cNvPr id="35845" name="Text Placeholder 22"/>
          <p:cNvSpPr txBox="1">
            <a:spLocks/>
          </p:cNvSpPr>
          <p:nvPr/>
        </p:nvSpPr>
        <p:spPr bwMode="auto">
          <a:xfrm>
            <a:off x="314325" y="685800"/>
            <a:ext cx="3657600" cy="206375"/>
          </a:xfrm>
          <a:prstGeom prst="rect">
            <a:avLst/>
          </a:prstGeom>
          <a:noFill/>
          <a:ln w="9525">
            <a:noFill/>
            <a:miter lim="800000"/>
            <a:headEnd/>
            <a:tailEnd/>
          </a:ln>
        </p:spPr>
        <p:txBody>
          <a:bodyPr/>
          <a:lstStyle/>
          <a:p>
            <a:pPr>
              <a:lnSpc>
                <a:spcPct val="120000"/>
              </a:lnSpc>
              <a:spcBef>
                <a:spcPts val="1000"/>
              </a:spcBef>
              <a:buFont typeface="Arial" charset="0"/>
              <a:buNone/>
            </a:pPr>
            <a:r>
              <a:rPr lang="en-US" sz="2000" b="1">
                <a:solidFill>
                  <a:schemeClr val="tx2"/>
                </a:solidFill>
                <a:latin typeface="Bebas Neue"/>
              </a:rPr>
              <a:t>Minimum Requirements for Accreditation:</a:t>
            </a:r>
            <a:endParaRPr lang="uk-UA" sz="2000" b="1">
              <a:solidFill>
                <a:schemeClr val="tx2"/>
              </a:solidFill>
              <a:latin typeface="Calibri" pitchFamily="34" charset="0"/>
            </a:endParaRPr>
          </a:p>
        </p:txBody>
      </p:sp>
      <p:sp>
        <p:nvSpPr>
          <p:cNvPr id="35846" name="Text Placeholder 21"/>
          <p:cNvSpPr txBox="1">
            <a:spLocks/>
          </p:cNvSpPr>
          <p:nvPr/>
        </p:nvSpPr>
        <p:spPr bwMode="auto">
          <a:xfrm>
            <a:off x="4810125" y="1905000"/>
            <a:ext cx="3657600" cy="1720850"/>
          </a:xfrm>
          <a:prstGeom prst="rect">
            <a:avLst/>
          </a:prstGeom>
          <a:noFill/>
          <a:ln w="9525">
            <a:noFill/>
            <a:miter lim="800000"/>
            <a:headEnd/>
            <a:tailEnd/>
          </a:ln>
        </p:spPr>
        <p:txBody>
          <a:bodyPr/>
          <a:lstStyle/>
          <a:p>
            <a:pPr marL="171450" indent="-171450">
              <a:lnSpc>
                <a:spcPct val="120000"/>
              </a:lnSpc>
              <a:spcBef>
                <a:spcPts val="300"/>
              </a:spcBef>
              <a:buClr>
                <a:srgbClr val="2C8F92"/>
              </a:buClr>
              <a:buSzPct val="150000"/>
              <a:buFont typeface="Arial" charset="0"/>
              <a:buChar char="•"/>
            </a:pPr>
            <a:r>
              <a:rPr lang="en-CA">
                <a:latin typeface="Bebas Neue"/>
              </a:rPr>
              <a:t>Operations.</a:t>
            </a:r>
          </a:p>
          <a:p>
            <a:pPr marL="171450" indent="-171450">
              <a:lnSpc>
                <a:spcPct val="120000"/>
              </a:lnSpc>
              <a:spcBef>
                <a:spcPts val="300"/>
              </a:spcBef>
              <a:buClr>
                <a:srgbClr val="2C8F92"/>
              </a:buClr>
              <a:buSzPct val="150000"/>
              <a:buFont typeface="Arial" charset="0"/>
              <a:buChar char="•"/>
            </a:pPr>
            <a:r>
              <a:rPr lang="en-CA">
                <a:latin typeface="Bebas Neue"/>
              </a:rPr>
              <a:t>Education.</a:t>
            </a:r>
          </a:p>
          <a:p>
            <a:pPr marL="171450" indent="-171450">
              <a:lnSpc>
                <a:spcPct val="120000"/>
              </a:lnSpc>
              <a:spcBef>
                <a:spcPts val="300"/>
              </a:spcBef>
              <a:buClr>
                <a:srgbClr val="2C8F92"/>
              </a:buClr>
              <a:buSzPct val="150000"/>
              <a:buFont typeface="Arial" charset="0"/>
              <a:buChar char="•"/>
            </a:pPr>
            <a:r>
              <a:rPr lang="en-CA">
                <a:latin typeface="Bebas Neue"/>
              </a:rPr>
              <a:t>Horse Health Care Management.</a:t>
            </a:r>
          </a:p>
          <a:p>
            <a:pPr marL="171450" indent="-171450">
              <a:lnSpc>
                <a:spcPct val="120000"/>
              </a:lnSpc>
              <a:spcBef>
                <a:spcPts val="300"/>
              </a:spcBef>
              <a:buClr>
                <a:srgbClr val="2C8F92"/>
              </a:buClr>
              <a:buSzPct val="150000"/>
              <a:buFont typeface="Arial" charset="0"/>
              <a:buChar char="•"/>
            </a:pPr>
            <a:r>
              <a:rPr lang="en-CA">
                <a:latin typeface="Bebas Neue"/>
              </a:rPr>
              <a:t>Facility Standards and Services.</a:t>
            </a:r>
          </a:p>
          <a:p>
            <a:pPr marL="171450" indent="-171450">
              <a:lnSpc>
                <a:spcPct val="120000"/>
              </a:lnSpc>
              <a:spcBef>
                <a:spcPts val="300"/>
              </a:spcBef>
              <a:buClr>
                <a:srgbClr val="2C8F92"/>
              </a:buClr>
              <a:buSzPct val="150000"/>
              <a:buFont typeface="Arial" charset="0"/>
              <a:buChar char="•"/>
            </a:pPr>
            <a:r>
              <a:rPr lang="en-CA">
                <a:latin typeface="Bebas Neue"/>
              </a:rPr>
              <a:t>Adoption Policies and Protocols.</a:t>
            </a:r>
            <a:endParaRPr lang="uk-UA">
              <a:latin typeface="Calibri" pitchFamily="34" charset="0"/>
            </a:endParaRPr>
          </a:p>
        </p:txBody>
      </p:sp>
      <p:sp>
        <p:nvSpPr>
          <p:cNvPr id="35847" name="Text Placeholder 22"/>
          <p:cNvSpPr txBox="1">
            <a:spLocks/>
          </p:cNvSpPr>
          <p:nvPr/>
        </p:nvSpPr>
        <p:spPr bwMode="auto">
          <a:xfrm>
            <a:off x="4775200" y="685800"/>
            <a:ext cx="3657600" cy="206375"/>
          </a:xfrm>
          <a:prstGeom prst="rect">
            <a:avLst/>
          </a:prstGeom>
          <a:noFill/>
          <a:ln w="9525">
            <a:noFill/>
            <a:miter lim="800000"/>
            <a:headEnd/>
            <a:tailEnd/>
          </a:ln>
        </p:spPr>
        <p:txBody>
          <a:bodyPr/>
          <a:lstStyle/>
          <a:p>
            <a:pPr>
              <a:lnSpc>
                <a:spcPct val="120000"/>
              </a:lnSpc>
              <a:spcBef>
                <a:spcPts val="1000"/>
              </a:spcBef>
              <a:buFont typeface="Arial" charset="0"/>
              <a:buNone/>
            </a:pPr>
            <a:r>
              <a:rPr lang="en-CA" sz="2000" b="1">
                <a:solidFill>
                  <a:schemeClr val="tx2"/>
                </a:solidFill>
                <a:latin typeface="Bebas Neue"/>
              </a:rPr>
              <a:t>Organizations are evaluated based on the TAA Code of Standards :</a:t>
            </a:r>
            <a:endParaRPr lang="uk-UA" sz="2000" b="1">
              <a:solidFill>
                <a:schemeClr val="tx2"/>
              </a:solidFill>
              <a:latin typeface="Calibri" pitchFamily="34" charset="0"/>
            </a:endParaRPr>
          </a:p>
        </p:txBody>
      </p:sp>
      <p:sp>
        <p:nvSpPr>
          <p:cNvPr id="13" name="Rectangle 12"/>
          <p:cNvSpPr/>
          <p:nvPr/>
        </p:nvSpPr>
        <p:spPr>
          <a:xfrm>
            <a:off x="0" y="6515100"/>
            <a:ext cx="9144000" cy="342900"/>
          </a:xfrm>
          <a:prstGeom prst="rect">
            <a:avLst/>
          </a:prstGeom>
          <a:solidFill>
            <a:srgbClr val="D8D8D8"/>
          </a:solidFill>
          <a:ln w="9525" cap="flat" cmpd="sng" algn="ctr">
            <a:noFill/>
            <a:prstDash val="solid"/>
          </a:ln>
          <a:effectLst/>
        </p:spPr>
        <p:txBody>
          <a:bodyPr anchor="ctr"/>
          <a:lstStyle/>
          <a:p>
            <a:pPr algn="ctr" defTabSz="457200" fontAlgn="auto">
              <a:spcBef>
                <a:spcPts val="0"/>
              </a:spcBef>
              <a:spcAft>
                <a:spcPts val="0"/>
              </a:spcAft>
              <a:defRPr/>
            </a:pPr>
            <a:endParaRPr lang="en-US" kern="0" dirty="0">
              <a:solidFill>
                <a:srgbClr val="626262"/>
              </a:solidFill>
              <a:latin typeface="Lato Light"/>
              <a:cs typeface="+mn-cs"/>
            </a:endParaRPr>
          </a:p>
        </p:txBody>
      </p:sp>
      <p:sp>
        <p:nvSpPr>
          <p:cNvPr id="14" name="Rectangle 13"/>
          <p:cNvSpPr/>
          <p:nvPr/>
        </p:nvSpPr>
        <p:spPr>
          <a:xfrm>
            <a:off x="5524500" y="6572250"/>
            <a:ext cx="3619500" cy="241300"/>
          </a:xfrm>
          <a:prstGeom prst="rect">
            <a:avLst/>
          </a:prstGeom>
          <a:noFill/>
          <a:ln w="9525" cap="flat" cmpd="sng" algn="ctr">
            <a:noFill/>
            <a:prstDash val="solid"/>
          </a:ln>
          <a:effectLst/>
        </p:spPr>
        <p:txBody>
          <a:bodyPr anchor="ctr"/>
          <a:lstStyle/>
          <a:p>
            <a:pPr defTabSz="457200" fontAlgn="auto">
              <a:spcBef>
                <a:spcPts val="0"/>
              </a:spcBef>
              <a:spcAft>
                <a:spcPts val="0"/>
              </a:spcAft>
              <a:defRPr/>
            </a:pPr>
            <a:r>
              <a:rPr lang="en-US" sz="1200" kern="0" dirty="0">
                <a:solidFill>
                  <a:srgbClr val="626262"/>
                </a:solidFill>
                <a:latin typeface="Bebas Neue"/>
                <a:cs typeface="Gotham Book"/>
              </a:rPr>
              <a:t>thoroughbredaftercare.org</a:t>
            </a:r>
            <a:endParaRPr lang="en-US" sz="1200" kern="0" dirty="0">
              <a:solidFill>
                <a:srgbClr val="626262"/>
              </a:solidFill>
              <a:latin typeface="Bebas Neue"/>
              <a:cs typeface="Gotham Book"/>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p:cNvPicPr>
            <a:picLocks noChangeAspect="1"/>
          </p:cNvPicPr>
          <p:nvPr/>
        </p:nvPicPr>
        <p:blipFill>
          <a:blip r:embed="rId3"/>
          <a:srcRect/>
          <a:stretch>
            <a:fillRect/>
          </a:stretch>
        </p:blipFill>
        <p:spPr bwMode="auto">
          <a:xfrm>
            <a:off x="0" y="0"/>
            <a:ext cx="3030538" cy="2178050"/>
          </a:xfrm>
          <a:prstGeom prst="rect">
            <a:avLst/>
          </a:prstGeom>
          <a:noFill/>
          <a:ln w="9525">
            <a:noFill/>
            <a:miter lim="800000"/>
            <a:headEnd/>
            <a:tailEnd/>
          </a:ln>
        </p:spPr>
      </p:pic>
      <p:sp>
        <p:nvSpPr>
          <p:cNvPr id="9" name="Rectangle 8"/>
          <p:cNvSpPr/>
          <p:nvPr/>
        </p:nvSpPr>
        <p:spPr>
          <a:xfrm>
            <a:off x="0" y="6515100"/>
            <a:ext cx="9144000" cy="342900"/>
          </a:xfrm>
          <a:prstGeom prst="rect">
            <a:avLst/>
          </a:prstGeom>
          <a:solidFill>
            <a:srgbClr val="D8D8D8"/>
          </a:solidFill>
          <a:ln w="9525" cap="flat" cmpd="sng" algn="ctr">
            <a:noFill/>
            <a:prstDash val="solid"/>
          </a:ln>
          <a:effectLst/>
        </p:spPr>
        <p:txBody>
          <a:bodyPr anchor="ctr"/>
          <a:lstStyle/>
          <a:p>
            <a:pPr algn="ctr" defTabSz="457200" fontAlgn="auto">
              <a:spcBef>
                <a:spcPts val="0"/>
              </a:spcBef>
              <a:spcAft>
                <a:spcPts val="0"/>
              </a:spcAft>
              <a:defRPr/>
            </a:pPr>
            <a:endParaRPr lang="en-US" kern="0" dirty="0">
              <a:solidFill>
                <a:srgbClr val="626262"/>
              </a:solidFill>
              <a:latin typeface="Lato Light"/>
              <a:cs typeface="+mn-cs"/>
            </a:endParaRPr>
          </a:p>
        </p:txBody>
      </p:sp>
      <p:sp>
        <p:nvSpPr>
          <p:cNvPr id="10" name="Rectangle 9"/>
          <p:cNvSpPr/>
          <p:nvPr/>
        </p:nvSpPr>
        <p:spPr>
          <a:xfrm>
            <a:off x="5524500" y="6572250"/>
            <a:ext cx="3619500" cy="241300"/>
          </a:xfrm>
          <a:prstGeom prst="rect">
            <a:avLst/>
          </a:prstGeom>
          <a:noFill/>
          <a:ln w="9525" cap="flat" cmpd="sng" algn="ctr">
            <a:noFill/>
            <a:prstDash val="solid"/>
          </a:ln>
          <a:effectLst/>
        </p:spPr>
        <p:txBody>
          <a:bodyPr anchor="ctr"/>
          <a:lstStyle/>
          <a:p>
            <a:pPr defTabSz="457200" fontAlgn="auto">
              <a:spcBef>
                <a:spcPts val="0"/>
              </a:spcBef>
              <a:spcAft>
                <a:spcPts val="0"/>
              </a:spcAft>
              <a:defRPr/>
            </a:pPr>
            <a:r>
              <a:rPr lang="en-US" sz="1200" kern="0" dirty="0">
                <a:solidFill>
                  <a:srgbClr val="626262"/>
                </a:solidFill>
                <a:latin typeface="Bebas Neue"/>
                <a:cs typeface="Gotham Book"/>
              </a:rPr>
              <a:t>thoroughbredaftercare.org</a:t>
            </a:r>
            <a:endParaRPr lang="en-US" sz="1200" kern="0" dirty="0">
              <a:solidFill>
                <a:srgbClr val="626262"/>
              </a:solidFill>
              <a:latin typeface="Bebas Neue"/>
              <a:cs typeface="Gotham Book"/>
            </a:endParaRPr>
          </a:p>
        </p:txBody>
      </p:sp>
      <p:sp>
        <p:nvSpPr>
          <p:cNvPr id="37892" name="TextBox 1"/>
          <p:cNvSpPr txBox="1">
            <a:spLocks noChangeArrowheads="1"/>
          </p:cNvSpPr>
          <p:nvPr/>
        </p:nvSpPr>
        <p:spPr bwMode="auto">
          <a:xfrm>
            <a:off x="0" y="2514600"/>
            <a:ext cx="2728913" cy="3416300"/>
          </a:xfrm>
          <a:prstGeom prst="rect">
            <a:avLst/>
          </a:prstGeom>
          <a:solidFill>
            <a:srgbClr val="ABE0DD"/>
          </a:solidFill>
          <a:ln w="9525">
            <a:noFill/>
            <a:miter lim="800000"/>
            <a:headEnd/>
            <a:tailEnd/>
          </a:ln>
        </p:spPr>
        <p:txBody>
          <a:bodyPr>
            <a:spAutoFit/>
          </a:bodyPr>
          <a:lstStyle/>
          <a:p>
            <a:r>
              <a:rPr lang="en-US" sz="2400">
                <a:solidFill>
                  <a:srgbClr val="002060"/>
                </a:solidFill>
                <a:latin typeface="Calibri" pitchFamily="34" charset="0"/>
              </a:rPr>
              <a:t>56 Organizations</a:t>
            </a:r>
          </a:p>
          <a:p>
            <a:endParaRPr lang="en-US" sz="2400">
              <a:solidFill>
                <a:srgbClr val="002060"/>
              </a:solidFill>
              <a:latin typeface="Calibri" pitchFamily="34" charset="0"/>
            </a:endParaRPr>
          </a:p>
          <a:p>
            <a:r>
              <a:rPr lang="en-US" sz="2400">
                <a:solidFill>
                  <a:srgbClr val="002060"/>
                </a:solidFill>
                <a:latin typeface="Calibri" pitchFamily="34" charset="0"/>
              </a:rPr>
              <a:t>25 States</a:t>
            </a:r>
          </a:p>
          <a:p>
            <a:endParaRPr lang="en-US" sz="2400">
              <a:solidFill>
                <a:srgbClr val="002060"/>
              </a:solidFill>
              <a:latin typeface="Calibri" pitchFamily="34" charset="0"/>
            </a:endParaRPr>
          </a:p>
          <a:p>
            <a:r>
              <a:rPr lang="en-US" sz="2400">
                <a:solidFill>
                  <a:srgbClr val="002060"/>
                </a:solidFill>
                <a:latin typeface="Calibri" pitchFamily="34" charset="0"/>
              </a:rPr>
              <a:t>2 Provinces</a:t>
            </a:r>
          </a:p>
          <a:p>
            <a:endParaRPr lang="en-US" sz="2400">
              <a:solidFill>
                <a:srgbClr val="002060"/>
              </a:solidFill>
              <a:latin typeface="Calibri" pitchFamily="34" charset="0"/>
            </a:endParaRPr>
          </a:p>
          <a:p>
            <a:r>
              <a:rPr lang="en-US" sz="2400">
                <a:solidFill>
                  <a:srgbClr val="002060"/>
                </a:solidFill>
                <a:latin typeface="Calibri" pitchFamily="34" charset="0"/>
              </a:rPr>
              <a:t>180 Facilities</a:t>
            </a:r>
          </a:p>
          <a:p>
            <a:endParaRPr lang="en-US" sz="2400">
              <a:solidFill>
                <a:srgbClr val="002060"/>
              </a:solidFill>
              <a:latin typeface="Calibri" pitchFamily="34" charset="0"/>
            </a:endParaRPr>
          </a:p>
          <a:p>
            <a:r>
              <a:rPr lang="en-US" sz="2400">
                <a:solidFill>
                  <a:srgbClr val="002060"/>
                </a:solidFill>
                <a:latin typeface="Calibri" pitchFamily="34" charset="0"/>
              </a:rPr>
              <a:t>2,400 </a:t>
            </a:r>
            <a:r>
              <a:rPr lang="en-US" sz="2200">
                <a:solidFill>
                  <a:srgbClr val="002060"/>
                </a:solidFill>
                <a:latin typeface="Calibri" pitchFamily="34" charset="0"/>
              </a:rPr>
              <a:t>Thoroughbreds</a:t>
            </a:r>
          </a:p>
        </p:txBody>
      </p:sp>
      <p:pic>
        <p:nvPicPr>
          <p:cNvPr id="37893" name="Picture 16"/>
          <p:cNvPicPr>
            <a:picLocks noChangeAspect="1" noChangeArrowheads="1"/>
          </p:cNvPicPr>
          <p:nvPr/>
        </p:nvPicPr>
        <p:blipFill>
          <a:blip r:embed="rId4"/>
          <a:srcRect l="3284"/>
          <a:stretch>
            <a:fillRect/>
          </a:stretch>
        </p:blipFill>
        <p:spPr bwMode="auto">
          <a:xfrm>
            <a:off x="2728913" y="609600"/>
            <a:ext cx="6415087"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p_template_97">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2.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3.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4.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5.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6.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7.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5.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6.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7.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8.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9.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22812</TotalTime>
  <Words>2007</Words>
  <Application>Microsoft Office PowerPoint</Application>
  <PresentationFormat>On-screen Show (4:3)</PresentationFormat>
  <Paragraphs>320</Paragraphs>
  <Slides>47</Slides>
  <Notes>22</Notes>
  <HiddenSlides>0</HiddenSlides>
  <MMClips>0</MMClips>
  <ScaleCrop>false</ScaleCrop>
  <HeadingPairs>
    <vt:vector size="6" baseType="variant">
      <vt:variant>
        <vt:lpstr>Fonts Used</vt:lpstr>
      </vt:variant>
      <vt:variant>
        <vt:i4>13</vt:i4>
      </vt:variant>
      <vt:variant>
        <vt:lpstr>Design Template</vt:lpstr>
      </vt:variant>
      <vt:variant>
        <vt:i4>3</vt:i4>
      </vt:variant>
      <vt:variant>
        <vt:lpstr>Slide Titles</vt:lpstr>
      </vt:variant>
      <vt:variant>
        <vt:i4>47</vt:i4>
      </vt:variant>
    </vt:vector>
  </HeadingPairs>
  <TitlesOfParts>
    <vt:vector size="63" baseType="lpstr">
      <vt:lpstr>Calibri</vt:lpstr>
      <vt:lpstr>Arial</vt:lpstr>
      <vt:lpstr>Lato Light</vt:lpstr>
      <vt:lpstr>Bebas Neue</vt:lpstr>
      <vt:lpstr>Gotham Book</vt:lpstr>
      <vt:lpstr>MS PGothic</vt:lpstr>
      <vt:lpstr>Gotham Light</vt:lpstr>
      <vt:lpstr>Lato</vt:lpstr>
      <vt:lpstr>Cambria</vt:lpstr>
      <vt:lpstr>Berlin Sans FB</vt:lpstr>
      <vt:lpstr>Times New Roman</vt:lpstr>
      <vt:lpstr>Bradley Hand ITC</vt:lpstr>
      <vt:lpstr>Century Gothic</vt:lpstr>
      <vt:lpstr>Office Theme</vt:lpstr>
      <vt:lpstr>tip_template_97</vt:lpstr>
      <vt:lpstr>tip_template_97</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Creating Demand for Thoroughbreds</vt:lpstr>
      <vt:lpstr>Creating Demand for Thoroughbreds</vt:lpstr>
      <vt:lpstr>Awards</vt:lpstr>
      <vt:lpstr>T.I.P. Events and Horse Shows</vt:lpstr>
      <vt:lpstr>2016…</vt:lpstr>
      <vt:lpstr>Creating Demand</vt:lpstr>
      <vt:lpstr>Slide 21</vt:lpstr>
      <vt:lpstr>Slide 22</vt:lpstr>
      <vt:lpstr>Hunter</vt:lpstr>
      <vt:lpstr>Jumper</vt:lpstr>
      <vt:lpstr>Eventing</vt:lpstr>
      <vt:lpstr>Dressage</vt:lpstr>
      <vt:lpstr>Western Games</vt:lpstr>
      <vt:lpstr>Barrel Racing</vt:lpstr>
      <vt:lpstr>Polocrosse</vt:lpstr>
      <vt:lpstr>Polo</vt:lpstr>
      <vt:lpstr>Intercollegiate Horse</vt:lpstr>
      <vt:lpstr>Endurance</vt:lpstr>
      <vt:lpstr>Therapeutic Riding Horse</vt:lpstr>
      <vt:lpstr>Parades</vt:lpstr>
      <vt:lpstr>Police Horse</vt:lpstr>
      <vt:lpstr>Hunt Horse</vt:lpstr>
      <vt:lpstr>Trick Horse</vt:lpstr>
      <vt:lpstr>Vaulting</vt:lpstr>
      <vt:lpstr>Kids Horse</vt:lpstr>
      <vt:lpstr>Companion</vt:lpstr>
      <vt:lpstr>Slide 41</vt:lpstr>
      <vt:lpstr>Slide 42</vt:lpstr>
      <vt:lpstr>Slide 43</vt:lpstr>
      <vt:lpstr>Slide 44</vt:lpstr>
      <vt:lpstr>Slide 45</vt:lpstr>
      <vt:lpstr>Slide 46</vt:lpstr>
      <vt:lpstr>Slide 47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Durkin, Michelle</dc:creator>
  <cp:lastModifiedBy>Erin Crady</cp:lastModifiedBy>
  <cp:revision>263</cp:revision>
  <cp:lastPrinted>2016-01-25T16:09:36Z</cp:lastPrinted>
  <dcterms:created xsi:type="dcterms:W3CDTF">2015-05-09T02:17:17Z</dcterms:created>
  <dcterms:modified xsi:type="dcterms:W3CDTF">2016-02-04T17:02:08Z</dcterms:modified>
</cp:coreProperties>
</file>