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315" r:id="rId2"/>
    <p:sldId id="30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3" r:id="rId14"/>
    <p:sldId id="270" r:id="rId15"/>
    <p:sldId id="304" r:id="rId16"/>
    <p:sldId id="272" r:id="rId17"/>
    <p:sldId id="273" r:id="rId18"/>
    <p:sldId id="274" r:id="rId19"/>
    <p:sldId id="276" r:id="rId20"/>
    <p:sldId id="278" r:id="rId21"/>
    <p:sldId id="306" r:id="rId22"/>
    <p:sldId id="307" r:id="rId23"/>
    <p:sldId id="282" r:id="rId24"/>
    <p:sldId id="305" r:id="rId25"/>
    <p:sldId id="312" r:id="rId26"/>
    <p:sldId id="310" r:id="rId27"/>
    <p:sldId id="311" r:id="rId28"/>
    <p:sldId id="302" r:id="rId29"/>
    <p:sldId id="283" r:id="rId30"/>
    <p:sldId id="316" r:id="rId31"/>
    <p:sldId id="286" r:id="rId32"/>
    <p:sldId id="293" r:id="rId33"/>
    <p:sldId id="317" r:id="rId34"/>
    <p:sldId id="288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5" autoAdjust="0"/>
    <p:restoredTop sz="94660"/>
  </p:normalViewPr>
  <p:slideViewPr>
    <p:cSldViewPr>
      <p:cViewPr varScale="1">
        <p:scale>
          <a:sx n="59" d="100"/>
          <a:sy n="59" d="100"/>
        </p:scale>
        <p:origin x="6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E309-289F-44C0-98E3-593138C10F62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0565-C8BD-4FFE-9D35-451F1F7B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565-C8BD-4FFE-9D35-451F1F7BCC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565-C8BD-4FFE-9D35-451F1F7BCC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565-C8BD-4FFE-9D35-451F1F7BCC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565-C8BD-4FFE-9D35-451F1F7BCC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C5B-EC7D-584D-A5FE-BEB61EFA65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565-C8BD-4FFE-9D35-451F1F7BCC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1F00-9751-47CF-ADAE-9D173ADC8D8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491A-35AE-44E5-9FD0-08C81FEF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0winsamillion.com/" TargetMode="External"/><Relationship Id="rId2" Type="http://schemas.openxmlformats.org/officeDocument/2006/relationships/hyperlink" Target="http://www.20winsamillion.com/DEM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20winsamillion.com/sales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netusa.com/" TargetMode="External"/><Relationship Id="rId2" Type="http://schemas.openxmlformats.org/officeDocument/2006/relationships/hyperlink" Target="mailto:stevew@20winsamillio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572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Recruiting Millennials </a:t>
            </a:r>
          </a:p>
          <a:p>
            <a:pPr algn="ctr"/>
            <a:r>
              <a:rPr lang="en-US" sz="3200" dirty="0" smtClean="0"/>
              <a:t>To </a:t>
            </a:r>
            <a:r>
              <a:rPr lang="en-US" sz="3200" dirty="0"/>
              <a:t>Your Track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02" y="1447800"/>
            <a:ext cx="3287898" cy="26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3925669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FINALIST </a:t>
            </a:r>
            <a:r>
              <a:rPr lang="en-US" dirty="0" smtClean="0"/>
              <a:t>at </a:t>
            </a:r>
            <a:r>
              <a:rPr lang="en-US" dirty="0"/>
              <a:t>RTIP Innovator’s Circle Competition</a:t>
            </a:r>
          </a:p>
          <a:p>
            <a:pPr algn="ctr"/>
            <a:r>
              <a:rPr lang="en-US" dirty="0"/>
              <a:t>National Racing Symposium December 4, 2015 Tucson, Arizona</a:t>
            </a:r>
          </a:p>
        </p:txBody>
      </p:sp>
      <p:pic>
        <p:nvPicPr>
          <p:cNvPr id="10" name="Picture 9" descr="background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-wins-homescre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066800"/>
            <a:ext cx="48768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8000"/>
                </a:solidFill>
              </a:rPr>
              <a:t>Our track’s not giving</a:t>
            </a:r>
            <a:r>
              <a:rPr lang="en-US" sz="3600" b="1" dirty="0">
                <a:solidFill>
                  <a:srgbClr val="008000"/>
                </a:solidFill>
              </a:rPr>
              <a:t/>
            </a:r>
            <a:br>
              <a:rPr lang="en-US" sz="3600" b="1" dirty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 away  $1,000,000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743200"/>
            <a:ext cx="4572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You don’t have to!</a:t>
            </a: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762000"/>
            <a:ext cx="4267200" cy="1143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Why?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44958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Nobody’s </a:t>
            </a:r>
            <a:r>
              <a:rPr lang="en-US" sz="2600" dirty="0" err="1" smtClean="0">
                <a:solidFill>
                  <a:srgbClr val="000000"/>
                </a:solidFill>
              </a:rPr>
              <a:t>gonna</a:t>
            </a:r>
            <a:r>
              <a:rPr lang="en-US" sz="2600" dirty="0" smtClean="0">
                <a:solidFill>
                  <a:srgbClr val="000000"/>
                </a:solidFill>
              </a:rPr>
              <a:t> pick 20 winners in-a-row!</a:t>
            </a: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143000"/>
            <a:ext cx="46482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 if somebody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does win?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590800"/>
            <a:ext cx="49530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We’re insured!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990600"/>
            <a:ext cx="5105400" cy="1905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If it’s too tough to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pick 20 in-a-row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they won’t play.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2672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Yes they will.</a:t>
            </a: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457200"/>
            <a:ext cx="5105400" cy="1905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Why?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4724400" cy="8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There’s more prizes to win without picking 20 in-a-row!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685800"/>
            <a:ext cx="3962400" cy="12954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 kind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of prizes?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57400"/>
            <a:ext cx="4876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Free track and ADW bets, concert tickets, merchandise, clubhouse meals</a:t>
            </a:r>
            <a:r>
              <a:rPr lang="en-US" sz="2600" i="1" dirty="0" smtClean="0"/>
              <a:t> </a:t>
            </a:r>
            <a:r>
              <a:rPr lang="en-US" sz="2600" dirty="0" smtClean="0"/>
              <a:t>and a $10,000 prize </a:t>
            </a:r>
            <a:r>
              <a:rPr lang="en-US" sz="2600" dirty="0"/>
              <a:t>to </a:t>
            </a:r>
            <a:r>
              <a:rPr lang="en-US" sz="2600" dirty="0" smtClean="0"/>
              <a:t>the player </a:t>
            </a:r>
            <a:r>
              <a:rPr lang="en-US" sz="2600" dirty="0"/>
              <a:t>with longest streak </a:t>
            </a:r>
            <a:r>
              <a:rPr lang="en-US" sz="2600" dirty="0" smtClean="0"/>
              <a:t>of the year if </a:t>
            </a:r>
            <a:r>
              <a:rPr lang="en-US" sz="2600" dirty="0"/>
              <a:t>nobody </a:t>
            </a:r>
            <a:r>
              <a:rPr lang="en-US" sz="2600" dirty="0" smtClean="0"/>
              <a:t>gets 20.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23900"/>
            <a:ext cx="3962400" cy="12573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How do they win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  track prizes?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286000"/>
            <a:ext cx="6172200" cy="167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Reaching smaller streaks starting at               3 in a row…then 5, 7 etc. </a:t>
            </a:r>
          </a:p>
          <a:p>
            <a:pPr marL="0" indent="0">
              <a:buNone/>
            </a:pPr>
            <a:r>
              <a:rPr lang="en-US" sz="2600" dirty="0"/>
              <a:t>W</a:t>
            </a:r>
            <a:r>
              <a:rPr lang="en-US" sz="2600" dirty="0" smtClean="0"/>
              <a:t>inning players must come in to pick up their prize!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5181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We like them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 </a:t>
            </a:r>
            <a:r>
              <a:rPr lang="en-US" sz="3200" b="1" i="1" dirty="0" smtClean="0">
                <a:solidFill>
                  <a:srgbClr val="008000"/>
                </a:solidFill>
              </a:rPr>
              <a:t>“coming in to our track” </a:t>
            </a:r>
            <a:br>
              <a:rPr lang="en-US" sz="3200" b="1" i="1" dirty="0" smtClean="0">
                <a:solidFill>
                  <a:srgbClr val="008000"/>
                </a:solidFill>
              </a:rPr>
            </a:br>
            <a:r>
              <a:rPr lang="en-US" sz="3200" b="1" i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but even 3 in-a-row is tough! 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133600"/>
            <a:ext cx="441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No, we’ve made it easy!  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They’ll start winning with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teaser rounds!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2993887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What’s a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teaser round?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155448"/>
            <a:ext cx="495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There’s one race to pick each day.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First round: If horse comes in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1</a:t>
            </a:r>
            <a:r>
              <a:rPr lang="en-US" sz="2600" baseline="30000" dirty="0" smtClean="0">
                <a:solidFill>
                  <a:srgbClr val="000000"/>
                </a:solidFill>
              </a:rPr>
              <a:t>st</a:t>
            </a:r>
            <a:r>
              <a:rPr lang="en-US" sz="2600" dirty="0" smtClean="0">
                <a:solidFill>
                  <a:srgbClr val="000000"/>
                </a:solidFill>
              </a:rPr>
              <a:t>, 2</a:t>
            </a:r>
            <a:r>
              <a:rPr lang="en-US" sz="2600" baseline="30000" dirty="0" smtClean="0">
                <a:solidFill>
                  <a:srgbClr val="000000"/>
                </a:solidFill>
              </a:rPr>
              <a:t>nd</a:t>
            </a:r>
            <a:r>
              <a:rPr lang="en-US" sz="2600" dirty="0" smtClean="0">
                <a:solidFill>
                  <a:srgbClr val="000000"/>
                </a:solidFill>
              </a:rPr>
              <a:t> or 3</a:t>
            </a:r>
            <a:r>
              <a:rPr lang="en-US" sz="2600" baseline="30000" dirty="0" smtClean="0">
                <a:solidFill>
                  <a:srgbClr val="000000"/>
                </a:solidFill>
              </a:rPr>
              <a:t>rd</a:t>
            </a:r>
            <a:r>
              <a:rPr lang="en-US" sz="2600" dirty="0" smtClean="0">
                <a:solidFill>
                  <a:srgbClr val="000000"/>
                </a:solidFill>
              </a:rPr>
              <a:t> they win! 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6" name="Picture 5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762000"/>
            <a:ext cx="5715000" cy="1524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Tracks need a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new fan base for racing.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It’s </a:t>
            </a:r>
            <a:r>
              <a:rPr lang="en-US" sz="3200" b="1" dirty="0" err="1">
                <a:solidFill>
                  <a:srgbClr val="008000"/>
                </a:solidFill>
              </a:rPr>
              <a:t>m</a:t>
            </a:r>
            <a:r>
              <a:rPr lang="en-US" sz="3200" b="1" dirty="0" err="1" smtClean="0">
                <a:solidFill>
                  <a:srgbClr val="008000"/>
                </a:solidFill>
              </a:rPr>
              <a:t>illennials</a:t>
            </a:r>
            <a:r>
              <a:rPr lang="en-US" sz="3200" b="1" dirty="0" smtClean="0">
                <a:solidFill>
                  <a:srgbClr val="008000"/>
                </a:solidFill>
              </a:rPr>
              <a:t>, right?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460248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YES, they’re our future.</a:t>
            </a:r>
          </a:p>
        </p:txBody>
      </p:sp>
      <p:pic>
        <p:nvPicPr>
          <p:cNvPr id="6" name="Picture 5" descr="background-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Email </a:t>
            </a:r>
            <a:r>
              <a:rPr lang="en-US" sz="2800" b="1" dirty="0"/>
              <a:t>T</a:t>
            </a:r>
            <a:r>
              <a:rPr lang="en-US" sz="2800" b="1" dirty="0" smtClean="0"/>
              <a:t>o </a:t>
            </a:r>
            <a:r>
              <a:rPr lang="en-US" sz="2800" b="1" dirty="0"/>
              <a:t>P</a:t>
            </a:r>
            <a:r>
              <a:rPr lang="en-US" sz="2800" b="1" dirty="0" smtClean="0"/>
              <a:t>layer.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“Congratulations </a:t>
            </a:r>
            <a:r>
              <a:rPr lang="en-US" sz="2800" dirty="0" err="1" smtClean="0"/>
              <a:t>AdamsMan</a:t>
            </a:r>
            <a:r>
              <a:rPr lang="en-US" sz="2800" dirty="0" smtClean="0"/>
              <a:t> your pick won today</a:t>
            </a:r>
            <a:br>
              <a:rPr lang="en-US" sz="2800" dirty="0" smtClean="0"/>
            </a:br>
            <a:r>
              <a:rPr lang="en-US" sz="2800" dirty="0" smtClean="0"/>
              <a:t>and your streak has started.  Good luck tomorrow!.”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600200"/>
            <a:ext cx="914400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189441"/>
            <a:ext cx="4648200" cy="1468159"/>
          </a:xfrm>
        </p:spPr>
        <p:txBody>
          <a:bodyPr>
            <a:normAutofit fontScale="90000"/>
          </a:bodyPr>
          <a:lstStyle/>
          <a:p>
            <a:pPr algn="r"/>
            <a:r>
              <a:rPr lang="en-US" sz="2700" dirty="0" smtClean="0"/>
              <a:t>Next Day, Round 2:</a:t>
            </a:r>
            <a:br>
              <a:rPr lang="en-US" sz="2700" dirty="0" smtClean="0"/>
            </a:br>
            <a:r>
              <a:rPr lang="en-US" sz="2700" dirty="0" smtClean="0"/>
              <a:t>If pick finishes </a:t>
            </a:r>
            <a:br>
              <a:rPr lang="en-US" sz="2700" dirty="0" smtClean="0"/>
            </a:br>
            <a:r>
              <a:rPr lang="en-US" sz="2700" dirty="0" smtClean="0"/>
              <a:t>1</a:t>
            </a:r>
            <a:r>
              <a:rPr lang="en-US" sz="2700" baseline="30000" dirty="0" smtClean="0"/>
              <a:t>st</a:t>
            </a:r>
            <a:r>
              <a:rPr lang="en-US" sz="2700" dirty="0"/>
              <a:t> </a:t>
            </a:r>
            <a:r>
              <a:rPr lang="en-US" sz="2700" dirty="0" smtClean="0"/>
              <a:t>or 2</a:t>
            </a:r>
            <a:r>
              <a:rPr lang="en-US" sz="2700" baseline="30000" dirty="0" smtClean="0"/>
              <a:t>nd </a:t>
            </a:r>
            <a:r>
              <a:rPr lang="en-US" sz="2700" dirty="0" smtClean="0"/>
              <a:t> they win again!</a:t>
            </a:r>
            <a:r>
              <a:rPr lang="en-US" sz="2700" b="1" dirty="0" smtClean="0">
                <a:solidFill>
                  <a:srgbClr val="008000"/>
                </a:solidFill>
              </a:rPr>
              <a:t/>
            </a:r>
            <a:br>
              <a:rPr lang="en-US" sz="27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2326719"/>
            <a:ext cx="480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0000"/>
                </a:solidFill>
              </a:rPr>
              <a:t>“ Hey, ToddB you’re good. That’s 2 wins in a row!  Win tomorrow and get a game prize.”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447800"/>
            <a:ext cx="3886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dirty="0" smtClean="0"/>
              <a:t>Next Day, Round 3:  </a:t>
            </a:r>
            <a:br>
              <a:rPr lang="en-US" sz="3200" dirty="0" smtClean="0"/>
            </a:br>
            <a:r>
              <a:rPr lang="en-US" sz="3200" dirty="0" smtClean="0"/>
              <a:t>Horse must finish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143000"/>
            <a:ext cx="4800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    </a:t>
            </a:r>
            <a:endParaRPr lang="en-US" sz="2800" dirty="0"/>
          </a:p>
          <a:p>
            <a:pPr algn="ctr"/>
            <a:r>
              <a:rPr lang="en-US" sz="2800" dirty="0" smtClean="0"/>
              <a:t>“You won 3 in-a-row</a:t>
            </a:r>
            <a:endParaRPr lang="en-US" sz="2800" dirty="0"/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nd a </a:t>
            </a:r>
            <a:r>
              <a:rPr lang="en-US" sz="2800" dirty="0"/>
              <a:t>free $</a:t>
            </a:r>
            <a:r>
              <a:rPr lang="en-US" sz="2800" dirty="0" smtClean="0"/>
              <a:t>10 </a:t>
            </a:r>
            <a:r>
              <a:rPr lang="en-US" sz="2800" dirty="0"/>
              <a:t>win bet! </a:t>
            </a:r>
          </a:p>
          <a:p>
            <a:pPr algn="ctr"/>
            <a:r>
              <a:rPr lang="en-US" sz="2800" dirty="0"/>
              <a:t>Scan this at your track </a:t>
            </a:r>
          </a:p>
          <a:p>
            <a:pPr algn="ctr"/>
            <a:r>
              <a:rPr lang="en-US" sz="2800" dirty="0" smtClean="0"/>
              <a:t>and collect </a:t>
            </a:r>
            <a:r>
              <a:rPr lang="en-US" sz="2800" dirty="0"/>
              <a:t>your prize</a:t>
            </a:r>
            <a:r>
              <a:rPr lang="en-US" sz="2800" dirty="0" smtClean="0"/>
              <a:t>.”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…and if they lose, streak goes to zero but they can start again  next race day.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810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How do players know to pick races from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our track?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133600"/>
            <a:ext cx="5029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At game registration, they select their local Host </a:t>
            </a:r>
            <a:r>
              <a:rPr lang="en-US" sz="2600" dirty="0"/>
              <a:t>T</a:t>
            </a:r>
            <a:r>
              <a:rPr lang="en-US" sz="2600" dirty="0" smtClean="0"/>
              <a:t>rack (YOU) where they’ll play 20 by picking only your races, and come in to collect their prize. 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838200"/>
            <a:ext cx="403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How are we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part of game’s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learning process?  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209800"/>
            <a:ext cx="5638800" cy="3581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They’ll rely on handicapper selections </a:t>
            </a:r>
          </a:p>
          <a:p>
            <a:r>
              <a:rPr lang="en-US" sz="2600" dirty="0"/>
              <a:t>W</a:t>
            </a:r>
            <a:r>
              <a:rPr lang="en-US" sz="2600" dirty="0" smtClean="0"/>
              <a:t>atch your races online</a:t>
            </a:r>
          </a:p>
          <a:p>
            <a:r>
              <a:rPr lang="en-US" sz="2600" dirty="0" smtClean="0"/>
              <a:t>Learn track stats, wager options, etc.</a:t>
            </a:r>
          </a:p>
          <a:p>
            <a:r>
              <a:rPr lang="en-US" sz="2600" dirty="0" smtClean="0"/>
              <a:t>They’ll get to know you and you’ll get to know them.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b="1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276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 happens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as they win?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24000"/>
            <a:ext cx="54864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HERE’S YOUR PAYOFF!</a:t>
            </a:r>
          </a:p>
          <a:p>
            <a:pPr marL="0" indent="0">
              <a:buNone/>
            </a:pPr>
            <a:r>
              <a:rPr lang="en-US" sz="2600" dirty="0" smtClean="0"/>
              <a:t>Imagine game winners and friends stampeding to your track riding their winning streak. </a:t>
            </a:r>
          </a:p>
          <a:p>
            <a:pPr marL="0" indent="0">
              <a:buNone/>
            </a:pPr>
            <a:r>
              <a:rPr lang="en-US" sz="2600" dirty="0" smtClean="0"/>
              <a:t>They understand, they’ve won something, and they’re eager for excitement, food, beverage, wagering and trackside fun. 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b="1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bookpo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97" y="2387600"/>
            <a:ext cx="2859603" cy="4318000"/>
          </a:xfrm>
          <a:prstGeom prst="rect">
            <a:avLst/>
          </a:prstGeom>
        </p:spPr>
      </p:pic>
      <p:pic>
        <p:nvPicPr>
          <p:cNvPr id="7" name="Picture 6" descr="Instagrampo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455333" cy="43582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2402681"/>
            <a:ext cx="350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They’ll post on Facebook</a:t>
            </a:r>
            <a:r>
              <a:rPr lang="en-US" sz="2600" dirty="0"/>
              <a:t>, </a:t>
            </a:r>
            <a:r>
              <a:rPr lang="en-US" sz="2600" dirty="0" err="1"/>
              <a:t>I</a:t>
            </a:r>
            <a:r>
              <a:rPr lang="en-US" sz="2600" dirty="0" err="1" smtClean="0"/>
              <a:t>nstagram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smtClean="0"/>
              <a:t>Twitter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*</a:t>
            </a:r>
            <a:r>
              <a:rPr lang="en-US" sz="2600" i="1" dirty="0" smtClean="0">
                <a:solidFill>
                  <a:srgbClr val="FF0000"/>
                </a:solidFill>
              </a:rPr>
              <a:t>Won $15 on 20 game 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*Picked my 1</a:t>
            </a:r>
            <a:r>
              <a:rPr lang="en-US" sz="2600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2600" i="1" dirty="0" smtClean="0">
                <a:solidFill>
                  <a:srgbClr val="FF0000"/>
                </a:solidFill>
              </a:rPr>
              <a:t> winner!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*Meet Saturday at turf </a:t>
            </a:r>
          </a:p>
          <a:p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</a:rPr>
              <a:t> bar with Hannah, 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 Brandon and Michelle</a:t>
            </a:r>
          </a:p>
          <a:p>
            <a:r>
              <a:rPr lang="en-US" sz="2600" dirty="0" smtClean="0"/>
              <a:t>Word’s getting out!  </a:t>
            </a:r>
          </a:p>
          <a:p>
            <a:r>
              <a:rPr lang="en-US" sz="2600" dirty="0" smtClean="0"/>
              <a:t>All good!</a:t>
            </a:r>
          </a:p>
        </p:txBody>
      </p:sp>
      <p:pic>
        <p:nvPicPr>
          <p:cNvPr id="6" name="Picture 5" descr="facebookpos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39624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Will we have email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access to players?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51054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Yes, 20 is all about communicating with </a:t>
            </a:r>
            <a:r>
              <a:rPr lang="en-US" sz="2600" dirty="0" err="1" smtClean="0"/>
              <a:t>millennials</a:t>
            </a:r>
            <a:r>
              <a:rPr lang="en-US" sz="2600" dirty="0" smtClean="0"/>
              <a:t>!</a:t>
            </a:r>
          </a:p>
          <a:p>
            <a:pPr marL="0" indent="0">
              <a:buNone/>
            </a:pPr>
            <a:r>
              <a:rPr lang="en-US" sz="2600" dirty="0" smtClean="0"/>
              <a:t>Invite them to stake races, concerts, tournaments and casino events. 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How do they find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out about the game?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143000"/>
            <a:ext cx="5181600" cy="33528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will be all over the internet with postings, boosts, and stories on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millennial sites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Track supports with web postings, PA announcements, winning player interviews, signage &amp; special promotions.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Playing and winning is contagious.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124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 does it 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cost them to play?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76400"/>
            <a:ext cx="5105400" cy="2971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Nothing…ever! </a:t>
            </a:r>
          </a:p>
          <a:p>
            <a:r>
              <a:rPr lang="en-US" sz="2600" dirty="0" smtClean="0"/>
              <a:t>20 is a </a:t>
            </a:r>
            <a:r>
              <a:rPr lang="en-US" sz="2600" dirty="0"/>
              <a:t>f</a:t>
            </a:r>
            <a:r>
              <a:rPr lang="en-US" sz="2600" dirty="0" smtClean="0"/>
              <a:t>ree </a:t>
            </a:r>
            <a:r>
              <a:rPr lang="en-US" sz="2600" dirty="0"/>
              <a:t>p</a:t>
            </a:r>
            <a:r>
              <a:rPr lang="en-US" sz="2600" dirty="0" smtClean="0"/>
              <a:t>romotional game sponsored by pari-mutuel tracks.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As a non-gambling site there are very few restrictions.</a:t>
            </a:r>
            <a:endParaRPr lang="en-US" sz="26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572000" cy="16764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8000"/>
                </a:solidFill>
              </a:rPr>
              <a:t>Why </a:t>
            </a:r>
            <a:r>
              <a:rPr lang="en-US" sz="3200" b="1" dirty="0" smtClean="0">
                <a:solidFill>
                  <a:srgbClr val="008000"/>
                </a:solidFill>
              </a:rPr>
              <a:t>aren’t more </a:t>
            </a:r>
            <a:r>
              <a:rPr lang="en-US" sz="3200" b="1" dirty="0" err="1" smtClean="0">
                <a:solidFill>
                  <a:srgbClr val="008000"/>
                </a:solidFill>
              </a:rPr>
              <a:t>millennials</a:t>
            </a:r>
            <a:r>
              <a:rPr lang="en-US" sz="3200" b="1" dirty="0" smtClean="0">
                <a:solidFill>
                  <a:srgbClr val="008000"/>
                </a:solidFill>
              </a:rPr>
              <a:t> at our tracks?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3340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Research shows they haven’t been properly introduced to racing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They don’t understand handicapping, rules, or types of wagers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Won’t be seen in public looking like they don’t fit in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Therefore, they’re not interested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background-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40386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What’s the game cost  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to our track?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057400"/>
            <a:ext cx="5105400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 time start fee of $3,000 + 50    per new player.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onthly game maintenance is $1,500-$2,500 depending on your number of race days per week</a:t>
            </a: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48" y="2164080"/>
            <a:ext cx="14630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0"/>
            <a:ext cx="4038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When is the 20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launch date?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286000"/>
            <a:ext cx="57912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                 This spring 2016.</a:t>
            </a: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324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Where can we see the game?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696200" cy="3200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smtClean="0"/>
              <a:t>Demo is at </a:t>
            </a:r>
            <a:r>
              <a:rPr lang="en-US" sz="2600" dirty="0">
                <a:hlinkClick r:id="rId2"/>
              </a:rPr>
              <a:t>www.20winsamillion.com/DEMO</a:t>
            </a:r>
            <a:r>
              <a:rPr lang="en-US" sz="2600" dirty="0"/>
              <a:t> </a:t>
            </a:r>
            <a:r>
              <a:rPr lang="en-US" sz="2600" dirty="0" smtClean="0"/>
              <a:t>, or</a:t>
            </a:r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2.    Register as player  </a:t>
            </a:r>
            <a:r>
              <a:rPr lang="en-US" sz="2600" dirty="0" smtClean="0">
                <a:hlinkClick r:id="rId3"/>
              </a:rPr>
              <a:t>www.20winsamillion.com</a:t>
            </a:r>
            <a:r>
              <a:rPr lang="en-US" sz="2600" dirty="0" smtClean="0"/>
              <a:t> , or</a:t>
            </a:r>
          </a:p>
          <a:p>
            <a:pPr marL="0" indent="0">
              <a:buNone/>
            </a:pPr>
            <a:endParaRPr lang="en-US" sz="2600" dirty="0" smtClean="0"/>
          </a:p>
          <a:p>
            <a:pPr marL="514350" indent="-514350">
              <a:buAutoNum type="arabicPeriod" startAt="3"/>
            </a:pPr>
            <a:r>
              <a:rPr lang="en-US" sz="2600" i="1" dirty="0" smtClean="0"/>
              <a:t>Review and control this presentation manually without sound at </a:t>
            </a:r>
            <a:r>
              <a:rPr lang="en-US" sz="2600" i="1" dirty="0" smtClean="0">
                <a:hlinkClick r:id="rId4"/>
              </a:rPr>
              <a:t>www.20winsamillion.com/sales1</a:t>
            </a:r>
            <a:r>
              <a:rPr lang="en-US" sz="2600" i="1" dirty="0" smtClean="0"/>
              <a:t> </a:t>
            </a: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019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8000"/>
                </a:solidFill>
              </a:rPr>
              <a:t>What is this new game we have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seen on the internet called 10wins10?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69533"/>
            <a:ext cx="2798064" cy="2709672"/>
          </a:xfrm>
        </p:spPr>
      </p:pic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2285999"/>
            <a:ext cx="4800600" cy="196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10wins10 is </a:t>
            </a:r>
            <a:r>
              <a:rPr lang="en-US" sz="2600" dirty="0" smtClean="0"/>
              <a:t>the pilot site that will lead into 20winsamillion.  </a:t>
            </a:r>
          </a:p>
          <a:p>
            <a:pPr marL="0" indent="0">
              <a:buFont typeface="Arial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45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6576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8000"/>
                </a:solidFill>
              </a:rPr>
              <a:t>Who do we contact</a:t>
            </a: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about the game?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5334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Steve Wolf:  VP Sales &amp; Operations </a:t>
            </a:r>
            <a:r>
              <a:rPr lang="en-US" sz="2600" dirty="0" smtClean="0">
                <a:hlinkClick r:id="rId2"/>
              </a:rPr>
              <a:t>stevew@20winsamillion.com</a:t>
            </a:r>
            <a:r>
              <a:rPr lang="en-US" sz="2600" dirty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1400" dirty="0" smtClean="0"/>
              <a:t>A wholly owned division of </a:t>
            </a:r>
            <a:r>
              <a:rPr lang="en-US" sz="1400" dirty="0" smtClean="0">
                <a:hlinkClick r:id="rId3"/>
              </a:rPr>
              <a:t>www.eventnetusa.com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2600" dirty="0" smtClean="0"/>
              <a:t>954-654-3757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                            </a:t>
            </a:r>
            <a:endParaRPr lang="en-US" sz="2600" dirty="0"/>
          </a:p>
        </p:txBody>
      </p:sp>
      <p:pic>
        <p:nvPicPr>
          <p:cNvPr id="5" name="Picture 4" descr="background-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1"/>
            <a:ext cx="1677179" cy="15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-wins-homescre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3200400" cy="16764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How do </a:t>
            </a:r>
            <a:r>
              <a:rPr lang="en-US" sz="3200" b="1" dirty="0">
                <a:solidFill>
                  <a:srgbClr val="008000"/>
                </a:solidFill>
              </a:rPr>
              <a:t>w</a:t>
            </a:r>
            <a:r>
              <a:rPr lang="en-US" sz="3200" b="1" dirty="0" smtClean="0">
                <a:solidFill>
                  <a:srgbClr val="008000"/>
                </a:solidFill>
              </a:rPr>
              <a:t>e get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008000"/>
                </a:solidFill>
              </a:rPr>
              <a:t>t</a:t>
            </a:r>
            <a:r>
              <a:rPr lang="en-US" sz="3200" b="1" dirty="0" smtClean="0">
                <a:solidFill>
                  <a:srgbClr val="008000"/>
                </a:solidFill>
              </a:rPr>
              <a:t>heir interest?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438400"/>
            <a:ext cx="5486400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excitement of    WINNING</a:t>
            </a:r>
            <a:r>
              <a:rPr lang="en-US" sz="3600" dirty="0"/>
              <a:t>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background-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581400" cy="1143000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 smtClean="0">
                <a:solidFill>
                  <a:srgbClr val="008000"/>
                </a:solidFill>
              </a:rPr>
              <a:t>Winning what?</a:t>
            </a:r>
            <a:endParaRPr lang="en-US" sz="34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51037"/>
            <a:ext cx="5486400" cy="315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interactive game called 20 Wins A Million, where they learn to handicap horse racing “free” with a chance to win something really BIG!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609600"/>
            <a:ext cx="44958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They come </a:t>
            </a:r>
            <a:r>
              <a:rPr lang="en-US" sz="3200" b="1" dirty="0">
                <a:solidFill>
                  <a:srgbClr val="008000"/>
                </a:solidFill>
              </a:rPr>
              <a:t>t</a:t>
            </a:r>
            <a:r>
              <a:rPr lang="en-US" sz="3200" b="1" dirty="0" smtClean="0">
                <a:solidFill>
                  <a:srgbClr val="008000"/>
                </a:solidFill>
              </a:rPr>
              <a:t>o </a:t>
            </a:r>
            <a:r>
              <a:rPr lang="en-US" sz="3200" b="1" dirty="0">
                <a:solidFill>
                  <a:srgbClr val="008000"/>
                </a:solidFill>
              </a:rPr>
              <a:t>o</a:t>
            </a:r>
            <a:r>
              <a:rPr lang="en-US" sz="3200" b="1" dirty="0" smtClean="0">
                <a:solidFill>
                  <a:srgbClr val="008000"/>
                </a:solidFill>
              </a:rPr>
              <a:t>ur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track to play a game?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057401"/>
            <a:ext cx="5181600" cy="3428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No, the millennial won’t learn at the track.  They’ll self teach playing game at home, then 20 sends them to the track as a reward!</a:t>
            </a:r>
          </a:p>
          <a:p>
            <a:pPr marL="0" indent="0">
              <a:buNone/>
            </a:pPr>
            <a:r>
              <a:rPr lang="en-US" sz="2200" dirty="0" smtClean="0"/>
              <a:t>      </a:t>
            </a:r>
            <a:endParaRPr lang="en-US" sz="2200" dirty="0"/>
          </a:p>
        </p:txBody>
      </p:sp>
      <p:pic>
        <p:nvPicPr>
          <p:cNvPr id="4" name="Picture 3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09600"/>
            <a:ext cx="39624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8000"/>
                </a:solidFill>
              </a:rPr>
              <a:t>H</a:t>
            </a:r>
            <a:r>
              <a:rPr lang="en-US" sz="3200" b="1" dirty="0" smtClean="0">
                <a:solidFill>
                  <a:srgbClr val="008000"/>
                </a:solidFill>
              </a:rPr>
              <a:t>ow </a:t>
            </a:r>
            <a:r>
              <a:rPr lang="en-US" sz="3200" b="1" dirty="0">
                <a:solidFill>
                  <a:srgbClr val="008000"/>
                </a:solidFill>
              </a:rPr>
              <a:t>d</a:t>
            </a:r>
            <a:r>
              <a:rPr lang="en-US" sz="3200" b="1" dirty="0" smtClean="0">
                <a:solidFill>
                  <a:srgbClr val="008000"/>
                </a:solidFill>
              </a:rPr>
              <a:t>o </a:t>
            </a:r>
            <a:r>
              <a:rPr lang="en-US" sz="3200" b="1" dirty="0">
                <a:solidFill>
                  <a:srgbClr val="008000"/>
                </a:solidFill>
              </a:rPr>
              <a:t>t</a:t>
            </a:r>
            <a:r>
              <a:rPr lang="en-US" sz="3200" b="1" dirty="0" smtClean="0">
                <a:solidFill>
                  <a:srgbClr val="008000"/>
                </a:solidFill>
              </a:rPr>
              <a:t>hey play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this game?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2971800" cy="12954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C</a:t>
            </a:r>
            <a:r>
              <a:rPr lang="en-US" sz="2600" dirty="0" smtClean="0">
                <a:solidFill>
                  <a:srgbClr val="000000"/>
                </a:solidFill>
              </a:rPr>
              <a:t>ell phones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Laptops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Computers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5" name="Picture 4" descr="websiteonscree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9144000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6482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8000"/>
                </a:solidFill>
              </a:rPr>
              <a:t>This game helps them 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understand horse racing?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962400" cy="243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Betting on fantasy sports was a “quick study” for </a:t>
            </a:r>
            <a:r>
              <a:rPr lang="en-US" sz="2600" dirty="0" err="1" smtClean="0">
                <a:solidFill>
                  <a:srgbClr val="000000"/>
                </a:solidFill>
              </a:rPr>
              <a:t>millennials</a:t>
            </a:r>
            <a:r>
              <a:rPr lang="en-US" sz="2600" dirty="0" smtClean="0">
                <a:solidFill>
                  <a:srgbClr val="000000"/>
                </a:solidFill>
              </a:rPr>
              <a:t>, and they’ll learn to handicap and wager on racing the same way.</a:t>
            </a:r>
          </a:p>
        </p:txBody>
      </p:sp>
      <p:pic>
        <p:nvPicPr>
          <p:cNvPr id="5" name="Picture 4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38862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8000"/>
                </a:solidFill>
              </a:rPr>
              <a:t>What’s concept 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of the game? 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3962400" cy="2971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000000"/>
                </a:solidFill>
              </a:rPr>
              <a:t>F</a:t>
            </a:r>
            <a:r>
              <a:rPr lang="en-US" sz="4500" dirty="0" smtClean="0">
                <a:solidFill>
                  <a:srgbClr val="000000"/>
                </a:solidFill>
              </a:rPr>
              <a:t>irst player to pick 20 winning races in-a-row wins $1,000,000. 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Like this…</a:t>
            </a:r>
          </a:p>
          <a:p>
            <a:pPr marL="0" indent="0">
              <a:buNone/>
            </a:pPr>
            <a:endParaRPr lang="en-US" sz="26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                        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6" name="Picture 5" descr="background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7686</TotalTime>
  <Words>812</Words>
  <Application>Microsoft Office PowerPoint</Application>
  <PresentationFormat>On-screen Show (4:3)</PresentationFormat>
  <Paragraphs>136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Tracks need a  new fan base for racing.  It’s millennials, right?</vt:lpstr>
      <vt:lpstr>Why aren’t more millennials at our tracks?</vt:lpstr>
      <vt:lpstr>How do we get  their interest? </vt:lpstr>
      <vt:lpstr>Winning what?</vt:lpstr>
      <vt:lpstr>They come to our  track to play a game?</vt:lpstr>
      <vt:lpstr>How do they play  this game? </vt:lpstr>
      <vt:lpstr>This game helps them   understand horse racing? </vt:lpstr>
      <vt:lpstr>What’s concept  of the game? </vt:lpstr>
      <vt:lpstr>PowerPoint Presentation</vt:lpstr>
      <vt:lpstr>Our track’s not giving  away  $1,000,000</vt:lpstr>
      <vt:lpstr>Why?</vt:lpstr>
      <vt:lpstr>What if somebody  does win?</vt:lpstr>
      <vt:lpstr>If it’s too tough to  pick 20 in-a-row they won’t play.  </vt:lpstr>
      <vt:lpstr>Why?</vt:lpstr>
      <vt:lpstr>What kind  of prizes?</vt:lpstr>
      <vt:lpstr>How do they win    track prizes?</vt:lpstr>
      <vt:lpstr>We like them    “coming in to our track”   but even 3 in-a-row is tough!    </vt:lpstr>
      <vt:lpstr>What’s a  teaser round?</vt:lpstr>
      <vt:lpstr>Email To Player. “Congratulations AdamsMan your pick won today and your streak has started.  Good luck tomorrow!.” </vt:lpstr>
      <vt:lpstr>Next Day, Round 2: If pick finishes  1st or 2nd  they win again!       </vt:lpstr>
      <vt:lpstr>   Next Day, Round 3:   Horse must finish 1st         </vt:lpstr>
      <vt:lpstr>How do players know to pick races from  our track?</vt:lpstr>
      <vt:lpstr>How are we  part of game’s learning process?    </vt:lpstr>
      <vt:lpstr>What happens  as they win?</vt:lpstr>
      <vt:lpstr>PowerPoint Presentation</vt:lpstr>
      <vt:lpstr>Will we have email access to players?   </vt:lpstr>
      <vt:lpstr>How do they find  out about the game?</vt:lpstr>
      <vt:lpstr>What does it   cost them to play?</vt:lpstr>
      <vt:lpstr>What’s the game cost     to our track? </vt:lpstr>
      <vt:lpstr>When is the 20   launch date?</vt:lpstr>
      <vt:lpstr>Where can we see the game?</vt:lpstr>
      <vt:lpstr>What is this new game we have seen on the internet called 10wins10?</vt:lpstr>
      <vt:lpstr>Who do we contact about the game?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WINS A MILLION</dc:title>
  <dc:creator>Joel Benson</dc:creator>
  <cp:lastModifiedBy>Steve Wolf</cp:lastModifiedBy>
  <cp:revision>300</cp:revision>
  <dcterms:created xsi:type="dcterms:W3CDTF">2015-12-14T19:36:02Z</dcterms:created>
  <dcterms:modified xsi:type="dcterms:W3CDTF">2016-02-06T01:48:00Z</dcterms:modified>
</cp:coreProperties>
</file>